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2766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2218" y="111780"/>
            <a:ext cx="10227563" cy="574040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2218" y="161544"/>
            <a:ext cx="10227563" cy="574040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2218" y="161544"/>
            <a:ext cx="10227563" cy="574040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body" idx="4294967295"/>
          </p:nvPr>
        </p:nvSpPr>
        <p:spPr>
          <a:xfrm>
            <a:off x="1371600" y="2362200"/>
            <a:ext cx="9816592" cy="950388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806450" marR="5080" indent="-793750">
              <a:lnSpc>
                <a:spcPts val="6340"/>
              </a:lnSpc>
              <a:spcBef>
                <a:spcPts val="1630"/>
              </a:spcBef>
            </a:pPr>
            <a:r>
              <a:rPr sz="4000" dirty="0">
                <a:solidFill>
                  <a:schemeClr val="tx1"/>
                </a:solidFill>
              </a:rPr>
              <a:t>Lecture</a:t>
            </a:r>
            <a:r>
              <a:rPr sz="4000" spc="-25" dirty="0">
                <a:solidFill>
                  <a:schemeClr val="tx1"/>
                </a:solidFill>
              </a:rPr>
              <a:t> </a:t>
            </a:r>
            <a:r>
              <a:rPr sz="4000" dirty="0">
                <a:solidFill>
                  <a:schemeClr val="tx1"/>
                </a:solidFill>
              </a:rPr>
              <a:t>1: How</a:t>
            </a:r>
            <a:r>
              <a:rPr sz="4000" spc="-25" dirty="0">
                <a:solidFill>
                  <a:schemeClr val="tx1"/>
                </a:solidFill>
              </a:rPr>
              <a:t> </a:t>
            </a:r>
            <a:r>
              <a:rPr sz="4000" dirty="0">
                <a:solidFill>
                  <a:schemeClr val="tx1"/>
                </a:solidFill>
              </a:rPr>
              <a:t>is switch </a:t>
            </a:r>
            <a:r>
              <a:rPr sz="4000" spc="-182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changing</a:t>
            </a:r>
            <a:r>
              <a:rPr sz="4000" spc="25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the world?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0" y="457200"/>
            <a:ext cx="5564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Chosen One</a:t>
            </a:r>
            <a:r>
              <a:rPr spc="-20" dirty="0"/>
              <a:t> </a:t>
            </a:r>
            <a:r>
              <a:rPr spc="-5" dirty="0"/>
              <a:t>- </a:t>
            </a:r>
            <a:r>
              <a:rPr dirty="0"/>
              <a:t>Silicon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66850" y="1519427"/>
            <a:ext cx="8869680" cy="4878705"/>
            <a:chOff x="1466850" y="1519427"/>
            <a:chExt cx="8869680" cy="48787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850" y="1519427"/>
              <a:ext cx="8869680" cy="48783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37347" y="3920489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53"/>
                  </a:lnTo>
                  <a:lnTo>
                    <a:pt x="16682" y="173629"/>
                  </a:lnTo>
                  <a:lnTo>
                    <a:pt x="36406" y="132080"/>
                  </a:lnTo>
                  <a:lnTo>
                    <a:pt x="62716" y="94858"/>
                  </a:lnTo>
                  <a:lnTo>
                    <a:pt x="94858" y="62716"/>
                  </a:lnTo>
                  <a:lnTo>
                    <a:pt x="132079" y="36406"/>
                  </a:lnTo>
                  <a:lnTo>
                    <a:pt x="173629" y="16682"/>
                  </a:lnTo>
                  <a:lnTo>
                    <a:pt x="218753" y="4296"/>
                  </a:lnTo>
                  <a:lnTo>
                    <a:pt x="266700" y="0"/>
                  </a:lnTo>
                  <a:lnTo>
                    <a:pt x="314646" y="4296"/>
                  </a:lnTo>
                  <a:lnTo>
                    <a:pt x="359770" y="16682"/>
                  </a:lnTo>
                  <a:lnTo>
                    <a:pt x="401320" y="36406"/>
                  </a:lnTo>
                  <a:lnTo>
                    <a:pt x="438541" y="62716"/>
                  </a:lnTo>
                  <a:lnTo>
                    <a:pt x="470683" y="94858"/>
                  </a:lnTo>
                  <a:lnTo>
                    <a:pt x="496993" y="132080"/>
                  </a:lnTo>
                  <a:lnTo>
                    <a:pt x="516717" y="173629"/>
                  </a:lnTo>
                  <a:lnTo>
                    <a:pt x="529103" y="218753"/>
                  </a:lnTo>
                  <a:lnTo>
                    <a:pt x="533400" y="266700"/>
                  </a:lnTo>
                  <a:lnTo>
                    <a:pt x="529103" y="314646"/>
                  </a:lnTo>
                  <a:lnTo>
                    <a:pt x="516717" y="359770"/>
                  </a:lnTo>
                  <a:lnTo>
                    <a:pt x="496993" y="401319"/>
                  </a:lnTo>
                  <a:lnTo>
                    <a:pt x="470683" y="438541"/>
                  </a:lnTo>
                  <a:lnTo>
                    <a:pt x="438541" y="470683"/>
                  </a:lnTo>
                  <a:lnTo>
                    <a:pt x="401320" y="496993"/>
                  </a:lnTo>
                  <a:lnTo>
                    <a:pt x="359770" y="516717"/>
                  </a:lnTo>
                  <a:lnTo>
                    <a:pt x="314646" y="529103"/>
                  </a:lnTo>
                  <a:lnTo>
                    <a:pt x="266700" y="533400"/>
                  </a:lnTo>
                  <a:lnTo>
                    <a:pt x="218753" y="529103"/>
                  </a:lnTo>
                  <a:lnTo>
                    <a:pt x="173629" y="516717"/>
                  </a:lnTo>
                  <a:lnTo>
                    <a:pt x="132079" y="496993"/>
                  </a:lnTo>
                  <a:lnTo>
                    <a:pt x="94858" y="470683"/>
                  </a:lnTo>
                  <a:lnTo>
                    <a:pt x="62716" y="438541"/>
                  </a:lnTo>
                  <a:lnTo>
                    <a:pt x="36406" y="401320"/>
                  </a:lnTo>
                  <a:lnTo>
                    <a:pt x="16682" y="359770"/>
                  </a:lnTo>
                  <a:lnTo>
                    <a:pt x="4296" y="314646"/>
                  </a:lnTo>
                  <a:lnTo>
                    <a:pt x="0" y="26670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090" y="293624"/>
            <a:ext cx="5564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Chosen One</a:t>
            </a:r>
            <a:r>
              <a:rPr spc="-20" dirty="0"/>
              <a:t> </a:t>
            </a:r>
            <a:r>
              <a:rPr spc="-5" dirty="0"/>
              <a:t>- </a:t>
            </a:r>
            <a:r>
              <a:rPr dirty="0"/>
              <a:t>Silicon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261" y="1272539"/>
            <a:ext cx="3765041" cy="15064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53716" y="2645155"/>
            <a:ext cx="1308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CC"/>
                </a:solidFill>
                <a:latin typeface="Arial"/>
                <a:cs typeface="Arial"/>
              </a:rPr>
              <a:t>Sand</a:t>
            </a:r>
            <a:r>
              <a:rPr sz="1800" b="1" spc="-4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CC"/>
                </a:solidFill>
                <a:latin typeface="Arial"/>
                <a:cs typeface="Arial"/>
              </a:rPr>
              <a:t>Pile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i="1" spc="-5" dirty="0">
                <a:solidFill>
                  <a:srgbClr val="0000CC"/>
                </a:solidFill>
                <a:latin typeface="Arial"/>
                <a:cs typeface="Arial"/>
              </a:rPr>
              <a:t>Amorphous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53990" y="1165860"/>
            <a:ext cx="5272405" cy="2098675"/>
            <a:chOff x="5253990" y="1165860"/>
            <a:chExt cx="5272405" cy="20986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3990" y="1165860"/>
              <a:ext cx="1838706" cy="20985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1430" y="1447800"/>
              <a:ext cx="2894837" cy="13906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068818" y="2831591"/>
            <a:ext cx="1943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Si</a:t>
            </a:r>
            <a:r>
              <a:rPr sz="18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Wafer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Single</a:t>
            </a:r>
            <a:r>
              <a:rPr sz="1800" b="1" i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Crystalline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0333" y="3451097"/>
            <a:ext cx="3618738" cy="29992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23559" y="3602497"/>
            <a:ext cx="3673073" cy="2941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3751" y="448865"/>
            <a:ext cx="4420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Electrons</a:t>
            </a:r>
            <a:r>
              <a:rPr spc="-2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5" dirty="0"/>
              <a:t>Holes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958" y="1424939"/>
            <a:ext cx="5412486" cy="31074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9976" y="4759452"/>
            <a:ext cx="11138535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indent="-342900">
              <a:lnSpc>
                <a:spcPts val="2055"/>
              </a:lnSpc>
              <a:spcBef>
                <a:spcPts val="100"/>
              </a:spcBef>
              <a:buFont typeface="Wingdings"/>
              <a:buChar char=""/>
              <a:tabLst>
                <a:tab pos="405765" algn="l"/>
                <a:tab pos="40640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When</a:t>
            </a:r>
            <a:r>
              <a:rPr sz="1800" b="1" spc="18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freed</a:t>
            </a:r>
            <a:r>
              <a:rPr sz="1800" b="1" spc="18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from</a:t>
            </a:r>
            <a:r>
              <a:rPr sz="1800" b="1" spc="18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a</a:t>
            </a:r>
            <a:r>
              <a:rPr sz="1800" b="1" spc="19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covalent</a:t>
            </a:r>
            <a:r>
              <a:rPr sz="1800" b="1" spc="18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bond,</a:t>
            </a:r>
            <a:r>
              <a:rPr sz="1800" b="1" spc="18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an</a:t>
            </a:r>
            <a:r>
              <a:rPr sz="1800" b="1" spc="19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electron</a:t>
            </a:r>
            <a:r>
              <a:rPr sz="1800" b="1" spc="17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leaves</a:t>
            </a:r>
            <a:r>
              <a:rPr sz="1800" b="1" spc="18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a</a:t>
            </a:r>
            <a:r>
              <a:rPr sz="1800" b="1" spc="18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“void”</a:t>
            </a:r>
            <a:r>
              <a:rPr sz="1800" b="1" spc="19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behind</a:t>
            </a:r>
            <a:r>
              <a:rPr sz="1800" b="1" spc="19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because</a:t>
            </a:r>
            <a:r>
              <a:rPr sz="1800" b="1" spc="18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the</a:t>
            </a:r>
            <a:r>
              <a:rPr sz="1800" b="1" spc="19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bond</a:t>
            </a:r>
            <a:r>
              <a:rPr sz="1800" b="1" spc="18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is</a:t>
            </a:r>
            <a:r>
              <a:rPr sz="1800" b="1" spc="18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now</a:t>
            </a:r>
            <a:endParaRPr sz="1800">
              <a:latin typeface="Arial"/>
              <a:cs typeface="Arial"/>
            </a:endParaRPr>
          </a:p>
          <a:p>
            <a:pPr marL="405765">
              <a:lnSpc>
                <a:spcPts val="2055"/>
              </a:lnSpc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incomplete.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The</a:t>
            </a:r>
            <a:r>
              <a:rPr sz="1800" b="1" spc="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“void”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 is called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a “</a:t>
            </a:r>
            <a:r>
              <a:rPr sz="1800" b="1" i="1" u="heavy" spc="-5" dirty="0">
                <a:solidFill>
                  <a:srgbClr val="007333"/>
                </a:solidFill>
                <a:uFill>
                  <a:solidFill>
                    <a:srgbClr val="007333"/>
                  </a:solidFill>
                </a:uFill>
                <a:latin typeface="Arial"/>
                <a:cs typeface="Arial"/>
              </a:rPr>
              <a:t>hole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”.</a:t>
            </a:r>
            <a:endParaRPr sz="1800">
              <a:latin typeface="Arial"/>
              <a:cs typeface="Arial"/>
            </a:endParaRPr>
          </a:p>
          <a:p>
            <a:pPr marL="405765" marR="69850" indent="-342900">
              <a:lnSpc>
                <a:spcPts val="1939"/>
              </a:lnSpc>
              <a:spcBef>
                <a:spcPts val="1065"/>
              </a:spcBef>
              <a:buFont typeface="Wingdings"/>
              <a:buChar char=""/>
              <a:tabLst>
                <a:tab pos="405765" algn="l"/>
                <a:tab pos="406400" algn="l"/>
              </a:tabLst>
            </a:pP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An</a:t>
            </a:r>
            <a:r>
              <a:rPr sz="1800" b="1" spc="37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0039A2"/>
                </a:solidFill>
                <a:uFill>
                  <a:solidFill>
                    <a:srgbClr val="0039A2"/>
                  </a:solidFill>
                </a:uFill>
                <a:latin typeface="Arial"/>
                <a:cs typeface="Arial"/>
              </a:rPr>
              <a:t>electron-hole</a:t>
            </a:r>
            <a:r>
              <a:rPr sz="1800" b="1" u="heavy" spc="375" dirty="0">
                <a:solidFill>
                  <a:srgbClr val="0039A2"/>
                </a:solidFill>
                <a:uFill>
                  <a:solidFill>
                    <a:srgbClr val="0039A2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0039A2"/>
                </a:solidFill>
                <a:uFill>
                  <a:solidFill>
                    <a:srgbClr val="0039A2"/>
                  </a:solidFill>
                </a:uFill>
                <a:latin typeface="Arial"/>
                <a:cs typeface="Arial"/>
              </a:rPr>
              <a:t>pair</a:t>
            </a:r>
            <a:r>
              <a:rPr sz="1800" b="1" u="heavy" spc="375" dirty="0">
                <a:solidFill>
                  <a:srgbClr val="0039A2"/>
                </a:solidFill>
                <a:uFill>
                  <a:solidFill>
                    <a:srgbClr val="0039A2"/>
                  </a:solidFill>
                </a:u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is</a:t>
            </a:r>
            <a:r>
              <a:rPr sz="1800" b="1" spc="3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generated</a:t>
            </a:r>
            <a:r>
              <a:rPr sz="1800" b="1" spc="3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9A2"/>
                </a:solidFill>
                <a:latin typeface="Arial"/>
                <a:cs typeface="Arial"/>
              </a:rPr>
              <a:t>when</a:t>
            </a:r>
            <a:r>
              <a:rPr sz="1800" b="1" spc="38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an</a:t>
            </a:r>
            <a:r>
              <a:rPr sz="1800" b="1" spc="37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electron</a:t>
            </a:r>
            <a:r>
              <a:rPr sz="1800" b="1" spc="37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is</a:t>
            </a:r>
            <a:r>
              <a:rPr sz="1800" b="1" spc="38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freed</a:t>
            </a:r>
            <a:r>
              <a:rPr sz="1800" b="1" spc="38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from</a:t>
            </a:r>
            <a:r>
              <a:rPr sz="1800" b="1" spc="37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the</a:t>
            </a:r>
            <a:r>
              <a:rPr sz="1800" b="1" spc="37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bond;</a:t>
            </a:r>
            <a:r>
              <a:rPr sz="1800" b="1" spc="37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an</a:t>
            </a:r>
            <a:r>
              <a:rPr sz="1800" b="1" spc="38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electron-hole </a:t>
            </a:r>
            <a:r>
              <a:rPr sz="1800" b="1" spc="-484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0039A2"/>
                </a:solidFill>
                <a:uFill>
                  <a:solidFill>
                    <a:srgbClr val="0039A2"/>
                  </a:solidFill>
                </a:uFill>
                <a:latin typeface="Arial"/>
                <a:cs typeface="Arial"/>
              </a:rPr>
              <a:t>recombination</a:t>
            </a:r>
            <a:r>
              <a:rPr sz="1800" b="1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occurs </a:t>
            </a:r>
            <a:r>
              <a:rPr sz="1800" b="1" dirty="0">
                <a:solidFill>
                  <a:srgbClr val="0039A2"/>
                </a:solidFill>
                <a:latin typeface="Arial"/>
                <a:cs typeface="Arial"/>
              </a:rPr>
              <a:t>when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 an electron falls </a:t>
            </a:r>
            <a:r>
              <a:rPr sz="1800" b="1" dirty="0">
                <a:solidFill>
                  <a:srgbClr val="0039A2"/>
                </a:solidFill>
                <a:latin typeface="Arial"/>
                <a:cs typeface="Arial"/>
              </a:rPr>
              <a:t>into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a hole.</a:t>
            </a:r>
            <a:endParaRPr sz="1800">
              <a:latin typeface="Arial"/>
              <a:cs typeface="Arial"/>
            </a:endParaRPr>
          </a:p>
          <a:p>
            <a:pPr marL="406400" indent="-342900">
              <a:lnSpc>
                <a:spcPct val="100000"/>
              </a:lnSpc>
              <a:spcBef>
                <a:spcPts val="790"/>
              </a:spcBef>
              <a:buFont typeface="Wingdings"/>
              <a:buChar char=""/>
              <a:tabLst>
                <a:tab pos="405765" algn="l"/>
                <a:tab pos="406400" algn="l"/>
              </a:tabLst>
            </a:pP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b="1" i="1" spc="-7" baseline="-2083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b="1" i="1" spc="26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180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strongly</a:t>
            </a:r>
            <a:r>
              <a:rPr sz="180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dependent</a:t>
            </a:r>
            <a:r>
              <a:rPr sz="180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1800" b="1" i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temperature!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7333"/>
                </a:solidFill>
                <a:latin typeface="Arial"/>
                <a:cs typeface="Arial"/>
              </a:rPr>
              <a:t>-&gt;</a:t>
            </a:r>
            <a:r>
              <a:rPr sz="1800" b="1" spc="5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Not</a:t>
            </a:r>
            <a:r>
              <a:rPr sz="1800" b="1" spc="5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good</a:t>
            </a:r>
            <a:r>
              <a:rPr sz="1800" b="1" spc="10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for</a:t>
            </a:r>
            <a:r>
              <a:rPr sz="1800" b="1" spc="10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820"/>
              </a:spcBef>
            </a:pPr>
            <a:r>
              <a:rPr sz="1800" dirty="0">
                <a:solidFill>
                  <a:srgbClr val="0000CC"/>
                </a:solidFill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1640" y="1451356"/>
            <a:ext cx="36322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6550" marR="43180" indent="-285750">
              <a:lnSpc>
                <a:spcPct val="100000"/>
              </a:lnSpc>
              <a:spcBef>
                <a:spcPts val="95"/>
              </a:spcBef>
              <a:buClr>
                <a:srgbClr val="0039A2"/>
              </a:buClr>
              <a:buFont typeface="Wingdings"/>
              <a:buChar char=""/>
              <a:tabLst>
                <a:tab pos="406400" algn="l"/>
                <a:tab pos="407034" algn="l"/>
              </a:tabLst>
            </a:pPr>
            <a:r>
              <a:rPr dirty="0"/>
              <a:t>	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For intrinsic </a:t>
            </a:r>
            <a:r>
              <a:rPr sz="2000" b="1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0039A2"/>
                </a:solidFill>
                <a:latin typeface="Arial"/>
                <a:cs typeface="Arial"/>
              </a:rPr>
              <a:t>semiconductor,</a:t>
            </a:r>
            <a:r>
              <a:rPr sz="2000" b="1" spc="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950" spc="7" baseline="-21367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950" baseline="-2136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950" spc="7" baseline="-21367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950" spc="22" baseline="-2136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950" baseline="-21367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950" spc="22" baseline="-2136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9A2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39A2"/>
              </a:buClr>
              <a:buFont typeface="Wingdings"/>
              <a:buChar char=""/>
            </a:pPr>
            <a:endParaRPr sz="2050">
              <a:latin typeface="Arial"/>
              <a:cs typeface="Arial"/>
            </a:endParaRPr>
          </a:p>
          <a:p>
            <a:pPr marL="336550" indent="-285750">
              <a:lnSpc>
                <a:spcPct val="100000"/>
              </a:lnSpc>
              <a:buFont typeface="Wingdings"/>
              <a:buChar char=""/>
              <a:tabLst>
                <a:tab pos="336550" algn="l"/>
              </a:tabLst>
            </a:pP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Boltzmann distribution: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47588" y="2854451"/>
            <a:ext cx="2878455" cy="765175"/>
            <a:chOff x="5847588" y="2854451"/>
            <a:chExt cx="2878455" cy="765175"/>
          </a:xfrm>
        </p:grpSpPr>
        <p:sp>
          <p:nvSpPr>
            <p:cNvPr id="7" name="object 7"/>
            <p:cNvSpPr/>
            <p:nvPr/>
          </p:nvSpPr>
          <p:spPr>
            <a:xfrm>
              <a:off x="5847588" y="2854451"/>
              <a:ext cx="2878455" cy="765175"/>
            </a:xfrm>
            <a:custGeom>
              <a:avLst/>
              <a:gdLst/>
              <a:ahLst/>
              <a:cxnLst/>
              <a:rect l="l" t="t" r="r" b="b"/>
              <a:pathLst>
                <a:path w="2878454" h="765175">
                  <a:moveTo>
                    <a:pt x="2878073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2878073" y="765048"/>
                  </a:lnTo>
                  <a:lnTo>
                    <a:pt x="2878073" y="0"/>
                  </a:lnTo>
                  <a:close/>
                </a:path>
              </a:pathLst>
            </a:custGeom>
            <a:solidFill>
              <a:srgbClr val="99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56550" y="3162049"/>
              <a:ext cx="295910" cy="0"/>
            </a:xfrm>
            <a:custGeom>
              <a:avLst/>
              <a:gdLst/>
              <a:ahLst/>
              <a:cxnLst/>
              <a:rect l="l" t="t" r="r" b="b"/>
              <a:pathLst>
                <a:path w="295909">
                  <a:moveTo>
                    <a:pt x="0" y="0"/>
                  </a:moveTo>
                  <a:lnTo>
                    <a:pt x="295876" y="0"/>
                  </a:lnTo>
                </a:path>
              </a:pathLst>
            </a:custGeom>
            <a:ln w="72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342041" y="2811782"/>
            <a:ext cx="322580" cy="57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30480" indent="40005">
              <a:lnSpc>
                <a:spcPct val="133100"/>
              </a:lnSpc>
              <a:spcBef>
                <a:spcPts val="100"/>
              </a:spcBef>
            </a:pPr>
            <a:r>
              <a:rPr sz="1350" i="1" spc="15" dirty="0">
                <a:latin typeface="Times New Roman"/>
                <a:cs typeface="Times New Roman"/>
              </a:rPr>
              <a:t>E</a:t>
            </a:r>
            <a:r>
              <a:rPr sz="1425" i="1" spc="22" baseline="-20467" dirty="0">
                <a:latin typeface="Times New Roman"/>
                <a:cs typeface="Times New Roman"/>
              </a:rPr>
              <a:t>g </a:t>
            </a:r>
            <a:r>
              <a:rPr sz="1425" i="1" spc="30" baseline="-20467" dirty="0">
                <a:latin typeface="Times New Roman"/>
                <a:cs typeface="Times New Roman"/>
              </a:rPr>
              <a:t> </a:t>
            </a:r>
            <a:r>
              <a:rPr sz="1350" i="1" spc="40" dirty="0">
                <a:latin typeface="Times New Roman"/>
                <a:cs typeface="Times New Roman"/>
              </a:rPr>
              <a:t>k</a:t>
            </a:r>
            <a:r>
              <a:rPr sz="1425" i="1" spc="89" baseline="-20467" dirty="0">
                <a:latin typeface="Times New Roman"/>
                <a:cs typeface="Times New Roman"/>
              </a:rPr>
              <a:t>B</a:t>
            </a:r>
            <a:r>
              <a:rPr sz="1350" i="1" spc="-5" dirty="0">
                <a:latin typeface="Times New Roman"/>
                <a:cs typeface="Times New Roman"/>
              </a:rPr>
              <a:t>T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47064" y="3021174"/>
            <a:ext cx="10668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latin typeface="Symbol"/>
                <a:cs typeface="Symbol"/>
              </a:rPr>
              <a:t>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63873" y="3164044"/>
            <a:ext cx="2423160" cy="431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ctr">
              <a:lnSpc>
                <a:spcPts val="2155"/>
              </a:lnSpc>
              <a:spcBef>
                <a:spcPts val="120"/>
              </a:spcBef>
              <a:tabLst>
                <a:tab pos="911225" algn="l"/>
                <a:tab pos="1249045" algn="l"/>
                <a:tab pos="1861820" algn="l"/>
                <a:tab pos="2202180" algn="l"/>
              </a:tabLst>
            </a:pPr>
            <a:r>
              <a:rPr sz="2300" i="1" spc="10" dirty="0">
                <a:latin typeface="Times New Roman"/>
                <a:cs typeface="Times New Roman"/>
              </a:rPr>
              <a:t>n</a:t>
            </a:r>
            <a:r>
              <a:rPr sz="2300" i="1" spc="-145" dirty="0">
                <a:latin typeface="Times New Roman"/>
                <a:cs typeface="Times New Roman"/>
              </a:rPr>
              <a:t> </a:t>
            </a:r>
            <a:r>
              <a:rPr sz="2025" spc="-7" baseline="43209" dirty="0">
                <a:latin typeface="Times New Roman"/>
                <a:cs typeface="Times New Roman"/>
              </a:rPr>
              <a:t>2</a:t>
            </a:r>
            <a:r>
              <a:rPr sz="2025" spc="765" baseline="43209" dirty="0">
                <a:latin typeface="Times New Roman"/>
                <a:cs typeface="Times New Roman"/>
              </a:rPr>
              <a:t> </a:t>
            </a:r>
            <a:r>
              <a:rPr sz="2300" spc="15" dirty="0">
                <a:latin typeface="Symbol"/>
                <a:cs typeface="Symbol"/>
              </a:rPr>
              <a:t>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i="1" spc="10" dirty="0">
                <a:latin typeface="Times New Roman"/>
                <a:cs typeface="Times New Roman"/>
              </a:rPr>
              <a:t>n	p	</a:t>
            </a:r>
            <a:r>
              <a:rPr sz="2300" spc="15" dirty="0">
                <a:latin typeface="Symbol"/>
                <a:cs typeface="Symbol"/>
              </a:rPr>
              <a:t></a:t>
            </a:r>
            <a:r>
              <a:rPr sz="2300" spc="95" dirty="0">
                <a:latin typeface="Times New Roman"/>
                <a:cs typeface="Times New Roman"/>
              </a:rPr>
              <a:t> </a:t>
            </a:r>
            <a:r>
              <a:rPr sz="2300" i="1" spc="15" dirty="0">
                <a:latin typeface="Times New Roman"/>
                <a:cs typeface="Times New Roman"/>
              </a:rPr>
              <a:t>N	N	</a:t>
            </a:r>
            <a:r>
              <a:rPr sz="2300" i="1" spc="10" dirty="0">
                <a:latin typeface="Times New Roman"/>
                <a:cs typeface="Times New Roman"/>
              </a:rPr>
              <a:t>e</a:t>
            </a:r>
            <a:endParaRPr sz="2300">
              <a:latin typeface="Times New Roman"/>
              <a:cs typeface="Times New Roman"/>
            </a:endParaRPr>
          </a:p>
          <a:p>
            <a:pPr marR="37465" algn="ctr">
              <a:lnSpc>
                <a:spcPts val="1015"/>
              </a:lnSpc>
              <a:tabLst>
                <a:tab pos="633095" algn="l"/>
                <a:tab pos="919480" algn="l"/>
                <a:tab pos="1567815" algn="l"/>
                <a:tab pos="1922145" algn="l"/>
              </a:tabLst>
            </a:pPr>
            <a:r>
              <a:rPr sz="1350" i="1" spc="-5" dirty="0">
                <a:latin typeface="Times New Roman"/>
                <a:cs typeface="Times New Roman"/>
              </a:rPr>
              <a:t>i	</a:t>
            </a:r>
            <a:r>
              <a:rPr sz="1350" spc="-5" dirty="0">
                <a:latin typeface="Times New Roman"/>
                <a:cs typeface="Times New Roman"/>
              </a:rPr>
              <a:t>0	0	</a:t>
            </a:r>
            <a:r>
              <a:rPr sz="1350" i="1" spc="-5" dirty="0">
                <a:latin typeface="Times New Roman"/>
                <a:cs typeface="Times New Roman"/>
              </a:rPr>
              <a:t>C	V</a:t>
            </a:r>
            <a:endParaRPr sz="135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0764" y="1706879"/>
            <a:ext cx="2702052" cy="3052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1696" y="161544"/>
            <a:ext cx="4986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Dope</a:t>
            </a:r>
            <a:r>
              <a:rPr spc="-25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dirty="0"/>
              <a:t>Silicon</a:t>
            </a:r>
            <a:r>
              <a:rPr spc="-20" dirty="0"/>
              <a:t> </a:t>
            </a:r>
            <a:r>
              <a:rPr spc="-30" dirty="0"/>
              <a:t>Wafer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2060" y="1456944"/>
            <a:ext cx="9144000" cy="5259705"/>
            <a:chOff x="1242060" y="1456944"/>
            <a:chExt cx="9144000" cy="52597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2060" y="1456944"/>
              <a:ext cx="9144000" cy="4926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42681" y="3852672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53"/>
                  </a:lnTo>
                  <a:lnTo>
                    <a:pt x="16682" y="173629"/>
                  </a:lnTo>
                  <a:lnTo>
                    <a:pt x="36406" y="132080"/>
                  </a:lnTo>
                  <a:lnTo>
                    <a:pt x="62716" y="94858"/>
                  </a:lnTo>
                  <a:lnTo>
                    <a:pt x="94858" y="62716"/>
                  </a:lnTo>
                  <a:lnTo>
                    <a:pt x="132079" y="36406"/>
                  </a:lnTo>
                  <a:lnTo>
                    <a:pt x="173629" y="16682"/>
                  </a:lnTo>
                  <a:lnTo>
                    <a:pt x="218753" y="4296"/>
                  </a:lnTo>
                  <a:lnTo>
                    <a:pt x="266700" y="0"/>
                  </a:lnTo>
                  <a:lnTo>
                    <a:pt x="314646" y="4296"/>
                  </a:lnTo>
                  <a:lnTo>
                    <a:pt x="359770" y="16682"/>
                  </a:lnTo>
                  <a:lnTo>
                    <a:pt x="401320" y="36406"/>
                  </a:lnTo>
                  <a:lnTo>
                    <a:pt x="438541" y="62716"/>
                  </a:lnTo>
                  <a:lnTo>
                    <a:pt x="470683" y="94858"/>
                  </a:lnTo>
                  <a:lnTo>
                    <a:pt x="496993" y="132079"/>
                  </a:lnTo>
                  <a:lnTo>
                    <a:pt x="516717" y="173629"/>
                  </a:lnTo>
                  <a:lnTo>
                    <a:pt x="529103" y="218753"/>
                  </a:lnTo>
                  <a:lnTo>
                    <a:pt x="533400" y="266700"/>
                  </a:lnTo>
                  <a:lnTo>
                    <a:pt x="529103" y="314646"/>
                  </a:lnTo>
                  <a:lnTo>
                    <a:pt x="516717" y="359770"/>
                  </a:lnTo>
                  <a:lnTo>
                    <a:pt x="496993" y="401319"/>
                  </a:lnTo>
                  <a:lnTo>
                    <a:pt x="470683" y="438541"/>
                  </a:lnTo>
                  <a:lnTo>
                    <a:pt x="438541" y="470683"/>
                  </a:lnTo>
                  <a:lnTo>
                    <a:pt x="401320" y="496993"/>
                  </a:lnTo>
                  <a:lnTo>
                    <a:pt x="359770" y="516717"/>
                  </a:lnTo>
                  <a:lnTo>
                    <a:pt x="314646" y="529103"/>
                  </a:lnTo>
                  <a:lnTo>
                    <a:pt x="266700" y="533400"/>
                  </a:lnTo>
                  <a:lnTo>
                    <a:pt x="218753" y="529103"/>
                  </a:lnTo>
                  <a:lnTo>
                    <a:pt x="173629" y="516717"/>
                  </a:lnTo>
                  <a:lnTo>
                    <a:pt x="132079" y="496993"/>
                  </a:lnTo>
                  <a:lnTo>
                    <a:pt x="94858" y="470683"/>
                  </a:lnTo>
                  <a:lnTo>
                    <a:pt x="62716" y="438541"/>
                  </a:lnTo>
                  <a:lnTo>
                    <a:pt x="36406" y="401319"/>
                  </a:lnTo>
                  <a:lnTo>
                    <a:pt x="16682" y="359770"/>
                  </a:lnTo>
                  <a:lnTo>
                    <a:pt x="4296" y="314646"/>
                  </a:lnTo>
                  <a:lnTo>
                    <a:pt x="0" y="26670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61860" y="3166872"/>
              <a:ext cx="533400" cy="3549650"/>
            </a:xfrm>
            <a:custGeom>
              <a:avLst/>
              <a:gdLst/>
              <a:ahLst/>
              <a:cxnLst/>
              <a:rect l="l" t="t" r="r" b="b"/>
              <a:pathLst>
                <a:path w="533400" h="3549650">
                  <a:moveTo>
                    <a:pt x="533400" y="0"/>
                  </a:moveTo>
                  <a:lnTo>
                    <a:pt x="0" y="0"/>
                  </a:lnTo>
                  <a:lnTo>
                    <a:pt x="0" y="3549396"/>
                  </a:lnTo>
                  <a:lnTo>
                    <a:pt x="533400" y="3549396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FF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57031" y="3166872"/>
              <a:ext cx="533400" cy="3549650"/>
            </a:xfrm>
            <a:custGeom>
              <a:avLst/>
              <a:gdLst/>
              <a:ahLst/>
              <a:cxnLst/>
              <a:rect l="l" t="t" r="r" b="b"/>
              <a:pathLst>
                <a:path w="533400" h="3549650">
                  <a:moveTo>
                    <a:pt x="533400" y="0"/>
                  </a:moveTo>
                  <a:lnTo>
                    <a:pt x="0" y="0"/>
                  </a:lnTo>
                  <a:lnTo>
                    <a:pt x="0" y="3549396"/>
                  </a:lnTo>
                  <a:lnTo>
                    <a:pt x="533400" y="3549396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1507" y="399159"/>
            <a:ext cx="4776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5" dirty="0">
                <a:latin typeface="Arial"/>
                <a:cs typeface="Arial"/>
              </a:rPr>
              <a:t>n</a:t>
            </a:r>
            <a:r>
              <a:rPr spc="-5" dirty="0"/>
              <a:t>-type</a:t>
            </a:r>
            <a:r>
              <a:rPr spc="-10" dirty="0"/>
              <a:t> </a:t>
            </a:r>
            <a:r>
              <a:rPr dirty="0"/>
              <a:t>Si</a:t>
            </a:r>
            <a:r>
              <a:rPr spc="-5" dirty="0"/>
              <a:t> vs.</a:t>
            </a:r>
            <a:r>
              <a:rPr spc="-20" dirty="0"/>
              <a:t> </a:t>
            </a:r>
            <a:r>
              <a:rPr i="1" spc="-5" dirty="0">
                <a:latin typeface="Arial"/>
                <a:cs typeface="Arial"/>
              </a:rPr>
              <a:t>p</a:t>
            </a:r>
            <a:r>
              <a:rPr spc="-5" dirty="0"/>
              <a:t>-type </a:t>
            </a:r>
            <a:r>
              <a:rPr dirty="0"/>
              <a:t>Si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447" y="1671066"/>
            <a:ext cx="2724150" cy="25466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59050" y="2849879"/>
            <a:ext cx="114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0321" y="1687067"/>
            <a:ext cx="2690622" cy="25115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06483" y="2723641"/>
            <a:ext cx="76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89582" y="1105408"/>
            <a:ext cx="11823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Comic Sans MS"/>
                <a:cs typeface="Comic Sans MS"/>
              </a:rPr>
              <a:t>n</a:t>
            </a:r>
            <a:r>
              <a:rPr sz="2800" b="1" spc="-5" dirty="0">
                <a:solidFill>
                  <a:srgbClr val="FF0000"/>
                </a:solidFill>
                <a:latin typeface="Comic Sans MS"/>
                <a:cs typeface="Comic Sans MS"/>
              </a:rPr>
              <a:t>-type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34145" y="1164081"/>
            <a:ext cx="11868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solidFill>
                  <a:srgbClr val="0039A2"/>
                </a:solidFill>
                <a:latin typeface="Comic Sans MS"/>
                <a:cs typeface="Comic Sans MS"/>
              </a:rPr>
              <a:t>p</a:t>
            </a:r>
            <a:r>
              <a:rPr sz="2800" b="1" spc="-5" dirty="0">
                <a:solidFill>
                  <a:srgbClr val="0039A2"/>
                </a:solidFill>
                <a:latin typeface="Comic Sans MS"/>
                <a:cs typeface="Comic Sans MS"/>
              </a:rPr>
              <a:t>-type</a:t>
            </a:r>
            <a:endParaRPr sz="2800">
              <a:latin typeface="Comic Sans MS"/>
              <a:cs typeface="Comic Sans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43400" y="1749551"/>
            <a:ext cx="3194685" cy="2419350"/>
            <a:chOff x="4343400" y="1749551"/>
            <a:chExt cx="3194685" cy="24193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3400" y="1749551"/>
              <a:ext cx="3194304" cy="24193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40552" y="1790699"/>
              <a:ext cx="666750" cy="2119630"/>
            </a:xfrm>
            <a:custGeom>
              <a:avLst/>
              <a:gdLst/>
              <a:ahLst/>
              <a:cxnLst/>
              <a:rect l="l" t="t" r="r" b="b"/>
              <a:pathLst>
                <a:path w="666750" h="2119629">
                  <a:moveTo>
                    <a:pt x="666750" y="0"/>
                  </a:moveTo>
                  <a:lnTo>
                    <a:pt x="0" y="0"/>
                  </a:lnTo>
                  <a:lnTo>
                    <a:pt x="0" y="2119122"/>
                  </a:lnTo>
                  <a:lnTo>
                    <a:pt x="666750" y="2119122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FF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849873" y="2206751"/>
            <a:ext cx="8953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00CC"/>
                </a:solidFill>
                <a:latin typeface="Arial"/>
                <a:cs typeface="Arial"/>
              </a:rPr>
              <a:t>region</a:t>
            </a:r>
            <a:r>
              <a:rPr sz="1600" b="1" spc="-8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00CC"/>
                </a:solidFill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17691" y="2450592"/>
            <a:ext cx="7600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00CC"/>
                </a:solidFill>
                <a:latin typeface="Arial"/>
                <a:cs typeface="Arial"/>
              </a:rPr>
              <a:t>interest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9011" y="4359783"/>
            <a:ext cx="5160010" cy="2015489"/>
          </a:xfrm>
          <a:custGeom>
            <a:avLst/>
            <a:gdLst/>
            <a:ahLst/>
            <a:cxnLst/>
            <a:rect l="l" t="t" r="r" b="b"/>
            <a:pathLst>
              <a:path w="5160010" h="2015489">
                <a:moveTo>
                  <a:pt x="0" y="2015489"/>
                </a:moveTo>
                <a:lnTo>
                  <a:pt x="5159502" y="2015489"/>
                </a:lnTo>
                <a:lnTo>
                  <a:pt x="5159502" y="0"/>
                </a:lnTo>
                <a:lnTo>
                  <a:pt x="0" y="0"/>
                </a:lnTo>
                <a:lnTo>
                  <a:pt x="0" y="2015489"/>
                </a:lnTo>
                <a:close/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0069" y="4309643"/>
            <a:ext cx="4989195" cy="13970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695"/>
              </a:spcBef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atom’s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outmost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orbit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has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5 electrons.</a:t>
            </a:r>
            <a:endParaRPr sz="2000">
              <a:latin typeface="Arial"/>
              <a:cs typeface="Arial"/>
            </a:endParaRPr>
          </a:p>
          <a:p>
            <a:pPr marR="5080" algn="just">
              <a:lnSpc>
                <a:spcPct val="100000"/>
              </a:lnSpc>
              <a:spcBef>
                <a:spcPts val="600"/>
              </a:spcBef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“donor”: a n-type dopant with an “extra”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valence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electron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and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can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easily</a:t>
            </a:r>
            <a:r>
              <a:rPr sz="2000" b="1" spc="5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donate </a:t>
            </a:r>
            <a:r>
              <a:rPr sz="2000" b="1" spc="-5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000" b="1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electron</a:t>
            </a:r>
            <a:r>
              <a:rPr sz="2000" b="1" spc="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000" b="1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000" b="1" spc="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conduction</a:t>
            </a:r>
            <a:r>
              <a:rPr sz="2000" b="1" spc="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band,</a:t>
            </a:r>
            <a:r>
              <a:rPr sz="2000" b="1" spc="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22422" y="5605271"/>
            <a:ext cx="3314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3000" b="1" spc="7" baseline="-16666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300" b="1" spc="5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0069" y="5681471"/>
            <a:ext cx="49891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014094" algn="l"/>
                <a:tab pos="1391920" algn="l"/>
                <a:tab pos="3092450" algn="l"/>
                <a:tab pos="3936365" algn="l"/>
                <a:tab pos="4397375" algn="l"/>
              </a:tabLst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leaves	a	positi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atom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local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069" y="5986271"/>
            <a:ext cx="10693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ition.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94451" y="4359783"/>
            <a:ext cx="5724525" cy="1708150"/>
          </a:xfrm>
          <a:prstGeom prst="rect">
            <a:avLst/>
          </a:prstGeom>
          <a:ln w="25146">
            <a:solidFill>
              <a:srgbClr val="0039A2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 algn="just">
              <a:lnSpc>
                <a:spcPct val="100000"/>
              </a:lnSpc>
              <a:spcBef>
                <a:spcPts val="300"/>
              </a:spcBef>
            </a:pP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B </a:t>
            </a:r>
            <a:r>
              <a:rPr sz="2000" b="1" spc="-20" dirty="0">
                <a:solidFill>
                  <a:srgbClr val="0039A2"/>
                </a:solidFill>
                <a:latin typeface="Arial"/>
                <a:cs typeface="Arial"/>
              </a:rPr>
              <a:t>atom’s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 outmost</a:t>
            </a:r>
            <a:r>
              <a:rPr sz="2000" b="1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orbit</a:t>
            </a:r>
            <a:r>
              <a:rPr sz="2000" b="1" spc="-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has</a:t>
            </a:r>
            <a:r>
              <a:rPr sz="2000" b="1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3</a:t>
            </a:r>
            <a:r>
              <a:rPr sz="2000" b="1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electrons.</a:t>
            </a:r>
            <a:endParaRPr sz="2000">
              <a:latin typeface="Arial"/>
              <a:cs typeface="Arial"/>
            </a:endParaRPr>
          </a:p>
          <a:p>
            <a:pPr marL="90805" marR="83820" algn="just">
              <a:lnSpc>
                <a:spcPct val="100000"/>
              </a:lnSpc>
              <a:spcBef>
                <a:spcPts val="600"/>
              </a:spcBef>
            </a:pPr>
            <a:r>
              <a:rPr sz="2000" b="1" dirty="0">
                <a:solidFill>
                  <a:srgbClr val="0039A2"/>
                </a:solidFill>
                <a:latin typeface="Arial"/>
                <a:cs typeface="Arial"/>
              </a:rPr>
              <a:t>“acceptor”: 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a p-type dopant with a “missing” </a:t>
            </a:r>
            <a:r>
              <a:rPr sz="2000" b="1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valence electron </a:t>
            </a:r>
            <a:r>
              <a:rPr sz="2000" b="1" dirty="0">
                <a:solidFill>
                  <a:srgbClr val="0039A2"/>
                </a:solidFill>
                <a:latin typeface="Arial"/>
                <a:cs typeface="Arial"/>
              </a:rPr>
              <a:t>and 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can easily donate a hole </a:t>
            </a:r>
            <a:r>
              <a:rPr sz="2000" b="1" spc="-54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to the valence band, and leaves a negative </a:t>
            </a:r>
            <a:r>
              <a:rPr sz="2000" b="1" dirty="0">
                <a:solidFill>
                  <a:srgbClr val="0039A2"/>
                </a:solidFill>
                <a:latin typeface="Arial"/>
                <a:cs typeface="Arial"/>
              </a:rPr>
              <a:t>B</a:t>
            </a:r>
            <a:r>
              <a:rPr sz="1950" b="1" baseline="25641" dirty="0">
                <a:solidFill>
                  <a:srgbClr val="0039A2"/>
                </a:solidFill>
                <a:latin typeface="Arial"/>
                <a:cs typeface="Arial"/>
              </a:rPr>
              <a:t>- </a:t>
            </a:r>
            <a:r>
              <a:rPr sz="1950" b="1" spc="7" baseline="25641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atom at</a:t>
            </a:r>
            <a:r>
              <a:rPr sz="2000" b="1" spc="-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local</a:t>
            </a:r>
            <a:r>
              <a:rPr sz="2000" b="1" spc="-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9A2"/>
                </a:solidFill>
                <a:latin typeface="Arial"/>
                <a:cs typeface="Arial"/>
              </a:rPr>
              <a:t>position.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0045" y="474594"/>
            <a:ext cx="75660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85" dirty="0"/>
              <a:t>Two</a:t>
            </a:r>
            <a:r>
              <a:rPr sz="3200" dirty="0"/>
              <a:t> </a:t>
            </a:r>
            <a:r>
              <a:rPr sz="3200" spc="-35" dirty="0"/>
              <a:t>Terminal</a:t>
            </a:r>
            <a:r>
              <a:rPr sz="3200" spc="-5" dirty="0"/>
              <a:t> Electronic</a:t>
            </a:r>
            <a:r>
              <a:rPr sz="3200" dirty="0"/>
              <a:t> </a:t>
            </a:r>
            <a:r>
              <a:rPr sz="3200" spc="-5" dirty="0"/>
              <a:t>Switch</a:t>
            </a:r>
            <a:r>
              <a:rPr sz="3200" spc="-10" dirty="0"/>
              <a:t> </a:t>
            </a:r>
            <a:r>
              <a:rPr sz="3200" spc="-5" dirty="0"/>
              <a:t>- Diode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809244" y="1492015"/>
            <a:ext cx="9136380" cy="3854450"/>
            <a:chOff x="809244" y="1492015"/>
            <a:chExt cx="9136380" cy="3854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8202" y="1492015"/>
              <a:ext cx="3757422" cy="15933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09244" y="3640836"/>
              <a:ext cx="2967355" cy="1705610"/>
            </a:xfrm>
            <a:custGeom>
              <a:avLst/>
              <a:gdLst/>
              <a:ahLst/>
              <a:cxnLst/>
              <a:rect l="l" t="t" r="r" b="b"/>
              <a:pathLst>
                <a:path w="2967354" h="1705610">
                  <a:moveTo>
                    <a:pt x="2967228" y="0"/>
                  </a:moveTo>
                  <a:lnTo>
                    <a:pt x="0" y="0"/>
                  </a:lnTo>
                  <a:lnTo>
                    <a:pt x="0" y="1705355"/>
                  </a:lnTo>
                  <a:lnTo>
                    <a:pt x="2967228" y="1705355"/>
                  </a:lnTo>
                  <a:lnTo>
                    <a:pt x="2967228" y="0"/>
                  </a:lnTo>
                  <a:close/>
                </a:path>
              </a:pathLst>
            </a:custGeom>
            <a:solidFill>
              <a:srgbClr val="1D749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75710" y="3640836"/>
              <a:ext cx="1708785" cy="1705610"/>
            </a:xfrm>
            <a:custGeom>
              <a:avLst/>
              <a:gdLst/>
              <a:ahLst/>
              <a:cxnLst/>
              <a:rect l="l" t="t" r="r" b="b"/>
              <a:pathLst>
                <a:path w="1708785" h="1705610">
                  <a:moveTo>
                    <a:pt x="1708404" y="0"/>
                  </a:moveTo>
                  <a:lnTo>
                    <a:pt x="0" y="0"/>
                  </a:lnTo>
                  <a:lnTo>
                    <a:pt x="0" y="1705355"/>
                  </a:lnTo>
                  <a:lnTo>
                    <a:pt x="1708404" y="1705355"/>
                  </a:lnTo>
                  <a:lnTo>
                    <a:pt x="1708404" y="0"/>
                  </a:lnTo>
                  <a:close/>
                </a:path>
              </a:pathLst>
            </a:custGeom>
            <a:solidFill>
              <a:srgbClr val="FF996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358" y="3758946"/>
              <a:ext cx="1110234" cy="5646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4414" y="3758946"/>
              <a:ext cx="1110996" cy="98678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30224" y="4234134"/>
            <a:ext cx="3928745" cy="96202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>
              <a:lnSpc>
                <a:spcPts val="3479"/>
              </a:lnSpc>
              <a:spcBef>
                <a:spcPts val="325"/>
              </a:spcBef>
            </a:pPr>
            <a:r>
              <a:rPr sz="3200" b="1" spc="-10" dirty="0">
                <a:solidFill>
                  <a:srgbClr val="0033CC"/>
                </a:solidFill>
                <a:latin typeface="Comic Sans MS"/>
                <a:cs typeface="Comic Sans MS"/>
              </a:rPr>
              <a:t>OFF</a:t>
            </a:r>
            <a:endParaRPr sz="3200">
              <a:latin typeface="Comic Sans MS"/>
              <a:cs typeface="Comic Sans MS"/>
            </a:endParaRPr>
          </a:p>
          <a:p>
            <a:pPr marL="3272790">
              <a:lnSpc>
                <a:spcPts val="3479"/>
              </a:lnSpc>
            </a:pPr>
            <a:r>
              <a:rPr sz="3200" b="1" spc="-5" dirty="0">
                <a:solidFill>
                  <a:srgbClr val="FF0000"/>
                </a:solidFill>
                <a:latin typeface="Comic Sans MS"/>
                <a:cs typeface="Comic Sans MS"/>
              </a:rPr>
              <a:t>ON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9391" y="2852166"/>
            <a:ext cx="5015230" cy="3248660"/>
            <a:chOff x="469391" y="2852166"/>
            <a:chExt cx="5015230" cy="324866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391" y="2852166"/>
              <a:ext cx="5014722" cy="324840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09243" y="3640836"/>
              <a:ext cx="2967355" cy="1705610"/>
            </a:xfrm>
            <a:custGeom>
              <a:avLst/>
              <a:gdLst/>
              <a:ahLst/>
              <a:cxnLst/>
              <a:rect l="l" t="t" r="r" b="b"/>
              <a:pathLst>
                <a:path w="2967354" h="1705610">
                  <a:moveTo>
                    <a:pt x="2967228" y="0"/>
                  </a:moveTo>
                  <a:lnTo>
                    <a:pt x="0" y="0"/>
                  </a:lnTo>
                  <a:lnTo>
                    <a:pt x="0" y="1705355"/>
                  </a:lnTo>
                  <a:lnTo>
                    <a:pt x="2967228" y="1705355"/>
                  </a:lnTo>
                  <a:lnTo>
                    <a:pt x="2967228" y="0"/>
                  </a:lnTo>
                  <a:close/>
                </a:path>
              </a:pathLst>
            </a:custGeom>
            <a:solidFill>
              <a:srgbClr val="1D749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75709" y="3640836"/>
              <a:ext cx="1708785" cy="1705610"/>
            </a:xfrm>
            <a:custGeom>
              <a:avLst/>
              <a:gdLst/>
              <a:ahLst/>
              <a:cxnLst/>
              <a:rect l="l" t="t" r="r" b="b"/>
              <a:pathLst>
                <a:path w="1708785" h="1705610">
                  <a:moveTo>
                    <a:pt x="1708404" y="0"/>
                  </a:moveTo>
                  <a:lnTo>
                    <a:pt x="0" y="0"/>
                  </a:lnTo>
                  <a:lnTo>
                    <a:pt x="0" y="1705355"/>
                  </a:lnTo>
                  <a:lnTo>
                    <a:pt x="1708404" y="1705355"/>
                  </a:lnTo>
                  <a:lnTo>
                    <a:pt x="1708404" y="0"/>
                  </a:lnTo>
                  <a:close/>
                </a:path>
              </a:pathLst>
            </a:custGeom>
            <a:solidFill>
              <a:srgbClr val="FF996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358" y="3758946"/>
              <a:ext cx="1110234" cy="5646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4413" y="3758946"/>
              <a:ext cx="1110996" cy="9867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30224" y="4262882"/>
            <a:ext cx="82994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0033CC"/>
                </a:solidFill>
                <a:latin typeface="Comic Sans MS"/>
                <a:cs typeface="Comic Sans MS"/>
              </a:rPr>
              <a:t>OFF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03267" y="4658867"/>
            <a:ext cx="6680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F0000"/>
                </a:solidFill>
                <a:latin typeface="Comic Sans MS"/>
                <a:cs typeface="Comic Sans MS"/>
              </a:rPr>
              <a:t>ON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28397" y="3634549"/>
            <a:ext cx="4944745" cy="1812925"/>
            <a:chOff x="6228397" y="3634549"/>
            <a:chExt cx="4944745" cy="1812925"/>
          </a:xfrm>
        </p:grpSpPr>
        <p:sp>
          <p:nvSpPr>
            <p:cNvPr id="19" name="object 19"/>
            <p:cNvSpPr/>
            <p:nvPr/>
          </p:nvSpPr>
          <p:spPr>
            <a:xfrm>
              <a:off x="6235064" y="3641216"/>
              <a:ext cx="4931410" cy="1799589"/>
            </a:xfrm>
            <a:custGeom>
              <a:avLst/>
              <a:gdLst/>
              <a:ahLst/>
              <a:cxnLst/>
              <a:rect l="l" t="t" r="r" b="b"/>
              <a:pathLst>
                <a:path w="4931409" h="1799589">
                  <a:moveTo>
                    <a:pt x="4631055" y="0"/>
                  </a:moveTo>
                  <a:lnTo>
                    <a:pt x="299846" y="0"/>
                  </a:lnTo>
                  <a:lnTo>
                    <a:pt x="251208" y="3924"/>
                  </a:lnTo>
                  <a:lnTo>
                    <a:pt x="205069" y="15285"/>
                  </a:lnTo>
                  <a:lnTo>
                    <a:pt x="162046" y="33467"/>
                  </a:lnTo>
                  <a:lnTo>
                    <a:pt x="122758" y="57851"/>
                  </a:lnTo>
                  <a:lnTo>
                    <a:pt x="87820" y="87820"/>
                  </a:lnTo>
                  <a:lnTo>
                    <a:pt x="57851" y="122758"/>
                  </a:lnTo>
                  <a:lnTo>
                    <a:pt x="33467" y="162046"/>
                  </a:lnTo>
                  <a:lnTo>
                    <a:pt x="15285" y="205069"/>
                  </a:lnTo>
                  <a:lnTo>
                    <a:pt x="3924" y="251208"/>
                  </a:lnTo>
                  <a:lnTo>
                    <a:pt x="0" y="299846"/>
                  </a:lnTo>
                  <a:lnTo>
                    <a:pt x="0" y="1499234"/>
                  </a:lnTo>
                  <a:lnTo>
                    <a:pt x="3924" y="1547873"/>
                  </a:lnTo>
                  <a:lnTo>
                    <a:pt x="15285" y="1594012"/>
                  </a:lnTo>
                  <a:lnTo>
                    <a:pt x="33467" y="1637035"/>
                  </a:lnTo>
                  <a:lnTo>
                    <a:pt x="57851" y="1676323"/>
                  </a:lnTo>
                  <a:lnTo>
                    <a:pt x="87820" y="1711261"/>
                  </a:lnTo>
                  <a:lnTo>
                    <a:pt x="122758" y="1741230"/>
                  </a:lnTo>
                  <a:lnTo>
                    <a:pt x="162046" y="1765614"/>
                  </a:lnTo>
                  <a:lnTo>
                    <a:pt x="205069" y="1783796"/>
                  </a:lnTo>
                  <a:lnTo>
                    <a:pt x="251208" y="1795157"/>
                  </a:lnTo>
                  <a:lnTo>
                    <a:pt x="299846" y="1799081"/>
                  </a:lnTo>
                  <a:lnTo>
                    <a:pt x="4631055" y="1799081"/>
                  </a:lnTo>
                  <a:lnTo>
                    <a:pt x="4679693" y="1795157"/>
                  </a:lnTo>
                  <a:lnTo>
                    <a:pt x="4725832" y="1783796"/>
                  </a:lnTo>
                  <a:lnTo>
                    <a:pt x="4768855" y="1765614"/>
                  </a:lnTo>
                  <a:lnTo>
                    <a:pt x="4808143" y="1741230"/>
                  </a:lnTo>
                  <a:lnTo>
                    <a:pt x="4843081" y="1711261"/>
                  </a:lnTo>
                  <a:lnTo>
                    <a:pt x="4873050" y="1676323"/>
                  </a:lnTo>
                  <a:lnTo>
                    <a:pt x="4897434" y="1637035"/>
                  </a:lnTo>
                  <a:lnTo>
                    <a:pt x="4915616" y="1594012"/>
                  </a:lnTo>
                  <a:lnTo>
                    <a:pt x="4926977" y="1547873"/>
                  </a:lnTo>
                  <a:lnTo>
                    <a:pt x="4930902" y="1499234"/>
                  </a:lnTo>
                  <a:lnTo>
                    <a:pt x="4930902" y="299846"/>
                  </a:lnTo>
                  <a:lnTo>
                    <a:pt x="4926977" y="251208"/>
                  </a:lnTo>
                  <a:lnTo>
                    <a:pt x="4915616" y="205069"/>
                  </a:lnTo>
                  <a:lnTo>
                    <a:pt x="4897434" y="162046"/>
                  </a:lnTo>
                  <a:lnTo>
                    <a:pt x="4873050" y="122758"/>
                  </a:lnTo>
                  <a:lnTo>
                    <a:pt x="4843081" y="87820"/>
                  </a:lnTo>
                  <a:lnTo>
                    <a:pt x="4808143" y="57851"/>
                  </a:lnTo>
                  <a:lnTo>
                    <a:pt x="4768855" y="33467"/>
                  </a:lnTo>
                  <a:lnTo>
                    <a:pt x="4725832" y="15285"/>
                  </a:lnTo>
                  <a:lnTo>
                    <a:pt x="4679693" y="3924"/>
                  </a:lnTo>
                  <a:lnTo>
                    <a:pt x="463105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5064" y="3641216"/>
              <a:ext cx="4931410" cy="1799589"/>
            </a:xfrm>
            <a:custGeom>
              <a:avLst/>
              <a:gdLst/>
              <a:ahLst/>
              <a:cxnLst/>
              <a:rect l="l" t="t" r="r" b="b"/>
              <a:pathLst>
                <a:path w="4931409" h="1799589">
                  <a:moveTo>
                    <a:pt x="0" y="299846"/>
                  </a:moveTo>
                  <a:lnTo>
                    <a:pt x="3924" y="251208"/>
                  </a:lnTo>
                  <a:lnTo>
                    <a:pt x="15285" y="205069"/>
                  </a:lnTo>
                  <a:lnTo>
                    <a:pt x="33467" y="162046"/>
                  </a:lnTo>
                  <a:lnTo>
                    <a:pt x="57851" y="122758"/>
                  </a:lnTo>
                  <a:lnTo>
                    <a:pt x="87820" y="87820"/>
                  </a:lnTo>
                  <a:lnTo>
                    <a:pt x="122758" y="57851"/>
                  </a:lnTo>
                  <a:lnTo>
                    <a:pt x="162046" y="33467"/>
                  </a:lnTo>
                  <a:lnTo>
                    <a:pt x="205069" y="15285"/>
                  </a:lnTo>
                  <a:lnTo>
                    <a:pt x="251208" y="3924"/>
                  </a:lnTo>
                  <a:lnTo>
                    <a:pt x="299846" y="0"/>
                  </a:lnTo>
                  <a:lnTo>
                    <a:pt x="4631055" y="0"/>
                  </a:lnTo>
                  <a:lnTo>
                    <a:pt x="4679693" y="3924"/>
                  </a:lnTo>
                  <a:lnTo>
                    <a:pt x="4725832" y="15285"/>
                  </a:lnTo>
                  <a:lnTo>
                    <a:pt x="4768855" y="33467"/>
                  </a:lnTo>
                  <a:lnTo>
                    <a:pt x="4808143" y="57851"/>
                  </a:lnTo>
                  <a:lnTo>
                    <a:pt x="4843081" y="87820"/>
                  </a:lnTo>
                  <a:lnTo>
                    <a:pt x="4873050" y="122758"/>
                  </a:lnTo>
                  <a:lnTo>
                    <a:pt x="4897434" y="162046"/>
                  </a:lnTo>
                  <a:lnTo>
                    <a:pt x="4915616" y="205069"/>
                  </a:lnTo>
                  <a:lnTo>
                    <a:pt x="4926977" y="251208"/>
                  </a:lnTo>
                  <a:lnTo>
                    <a:pt x="4930902" y="299846"/>
                  </a:lnTo>
                  <a:lnTo>
                    <a:pt x="4930902" y="1499234"/>
                  </a:lnTo>
                  <a:lnTo>
                    <a:pt x="4926977" y="1547873"/>
                  </a:lnTo>
                  <a:lnTo>
                    <a:pt x="4915616" y="1594012"/>
                  </a:lnTo>
                  <a:lnTo>
                    <a:pt x="4897434" y="1637035"/>
                  </a:lnTo>
                  <a:lnTo>
                    <a:pt x="4873050" y="1676323"/>
                  </a:lnTo>
                  <a:lnTo>
                    <a:pt x="4843081" y="1711261"/>
                  </a:lnTo>
                  <a:lnTo>
                    <a:pt x="4808143" y="1741230"/>
                  </a:lnTo>
                  <a:lnTo>
                    <a:pt x="4768855" y="1765614"/>
                  </a:lnTo>
                  <a:lnTo>
                    <a:pt x="4725832" y="1783796"/>
                  </a:lnTo>
                  <a:lnTo>
                    <a:pt x="4679693" y="1795157"/>
                  </a:lnTo>
                  <a:lnTo>
                    <a:pt x="4631055" y="1799081"/>
                  </a:lnTo>
                  <a:lnTo>
                    <a:pt x="299846" y="1799081"/>
                  </a:lnTo>
                  <a:lnTo>
                    <a:pt x="251208" y="1795157"/>
                  </a:lnTo>
                  <a:lnTo>
                    <a:pt x="205069" y="1783796"/>
                  </a:lnTo>
                  <a:lnTo>
                    <a:pt x="162046" y="1765614"/>
                  </a:lnTo>
                  <a:lnTo>
                    <a:pt x="122758" y="1741230"/>
                  </a:lnTo>
                  <a:lnTo>
                    <a:pt x="87820" y="1711261"/>
                  </a:lnTo>
                  <a:lnTo>
                    <a:pt x="57851" y="1676323"/>
                  </a:lnTo>
                  <a:lnTo>
                    <a:pt x="33467" y="1637035"/>
                  </a:lnTo>
                  <a:lnTo>
                    <a:pt x="15285" y="1594012"/>
                  </a:lnTo>
                  <a:lnTo>
                    <a:pt x="3924" y="1547873"/>
                  </a:lnTo>
                  <a:lnTo>
                    <a:pt x="0" y="1499234"/>
                  </a:lnTo>
                  <a:lnTo>
                    <a:pt x="0" y="299846"/>
                  </a:lnTo>
                  <a:close/>
                </a:path>
              </a:pathLst>
            </a:custGeom>
            <a:ln w="12954">
              <a:solidFill>
                <a:srgbClr val="002C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313678" y="3769614"/>
            <a:ext cx="4231640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000" b="1" spc="-5" dirty="0">
                <a:solidFill>
                  <a:srgbClr val="FF0000"/>
                </a:solidFill>
                <a:latin typeface="Comic Sans MS"/>
                <a:cs typeface="Comic Sans MS"/>
              </a:rPr>
              <a:t>Need</a:t>
            </a:r>
            <a:r>
              <a:rPr sz="2000" b="1" spc="-4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mic Sans MS"/>
                <a:cs typeface="Comic Sans MS"/>
              </a:rPr>
              <a:t>Three-Terminal</a:t>
            </a:r>
            <a:endParaRPr sz="2000">
              <a:latin typeface="Comic Sans MS"/>
              <a:cs typeface="Comic Sans MS"/>
            </a:endParaRPr>
          </a:p>
          <a:p>
            <a:pPr marL="469900" marR="5080" indent="-457200">
              <a:lnSpc>
                <a:spcPct val="100000"/>
              </a:lnSpc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000" b="1" spc="-5" dirty="0">
                <a:solidFill>
                  <a:srgbClr val="FF0000"/>
                </a:solidFill>
                <a:latin typeface="Comic Sans MS"/>
                <a:cs typeface="Comic Sans MS"/>
              </a:rPr>
              <a:t>The switch mechanism </a:t>
            </a:r>
            <a:r>
              <a:rPr sz="2000" b="1" spc="-10" dirty="0">
                <a:solidFill>
                  <a:srgbClr val="FF0000"/>
                </a:solidFill>
                <a:latin typeface="Comic Sans MS"/>
                <a:cs typeface="Comic Sans MS"/>
              </a:rPr>
              <a:t>is </a:t>
            </a:r>
            <a:r>
              <a:rPr sz="2000" b="1" spc="-5" dirty="0">
                <a:solidFill>
                  <a:srgbClr val="FF0000"/>
                </a:solidFill>
                <a:latin typeface="Comic Sans MS"/>
                <a:cs typeface="Comic Sans MS"/>
              </a:rPr>
              <a:t> manipulated</a:t>
            </a:r>
            <a:r>
              <a:rPr sz="2000" b="1" spc="-1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mic Sans MS"/>
                <a:cs typeface="Comic Sans MS"/>
              </a:rPr>
              <a:t>by</a:t>
            </a:r>
            <a:r>
              <a:rPr sz="2000" b="1" spc="-2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mic Sans MS"/>
                <a:cs typeface="Comic Sans MS"/>
              </a:rPr>
              <a:t>electrical</a:t>
            </a:r>
            <a:r>
              <a:rPr sz="2000" b="1" spc="-2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mic Sans MS"/>
                <a:cs typeface="Comic Sans MS"/>
              </a:rPr>
              <a:t>field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405"/>
              </a:spcBef>
            </a:pPr>
            <a:r>
              <a:rPr sz="2000" b="1" spc="-5" dirty="0">
                <a:solidFill>
                  <a:srgbClr val="FF0000"/>
                </a:solidFill>
                <a:latin typeface="Comic Sans MS"/>
                <a:cs typeface="Comic Sans MS"/>
              </a:rPr>
              <a:t>-&gt;</a:t>
            </a:r>
            <a:r>
              <a:rPr sz="2000" b="1" spc="-3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mic Sans MS"/>
                <a:cs typeface="Comic Sans MS"/>
              </a:rPr>
              <a:t>Transistor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9544" y="5972555"/>
            <a:ext cx="6254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Passively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controlled by</a:t>
            </a:r>
            <a:r>
              <a:rPr sz="2400" b="1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the</a:t>
            </a:r>
            <a:r>
              <a:rPr sz="2400" b="1" spc="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biased</a:t>
            </a:r>
            <a:r>
              <a:rPr sz="2400" b="1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voltage!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93976" y="1630679"/>
            <a:ext cx="2909316" cy="13975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914400" y="396875"/>
            <a:ext cx="1026587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402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Final</a:t>
            </a:r>
            <a:r>
              <a:rPr dirty="0"/>
              <a:t> </a:t>
            </a:r>
            <a:r>
              <a:rPr spc="-10" dirty="0"/>
              <a:t>Winner</a:t>
            </a:r>
            <a:r>
              <a:rPr spc="-5" dirty="0"/>
              <a:t> - MOSFET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5300" y="1552194"/>
            <a:ext cx="10693400" cy="2489200"/>
            <a:chOff x="495300" y="1552194"/>
            <a:chExt cx="10693400" cy="2489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1598676"/>
              <a:ext cx="4069079" cy="24422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6907" y="1552194"/>
              <a:ext cx="3161538" cy="23240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31631" y="3922267"/>
            <a:ext cx="27349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increase of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950" spc="7" baseline="-21367" dirty="0">
                <a:solidFill>
                  <a:srgbClr val="FF0000"/>
                </a:solidFill>
                <a:latin typeface="Arial"/>
                <a:cs typeface="Arial"/>
              </a:rPr>
              <a:t>gs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53473" y="3158490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Hole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7797" y="4099052"/>
            <a:ext cx="1316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On/Off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7797" y="4464811"/>
            <a:ext cx="9521825" cy="200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On-state:</a:t>
            </a:r>
            <a:r>
              <a:rPr sz="24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carrier</a:t>
            </a:r>
            <a:r>
              <a:rPr sz="2400" spc="2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channel</a:t>
            </a:r>
            <a:r>
              <a:rPr sz="2400" spc="3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formed,</a:t>
            </a:r>
            <a:r>
              <a:rPr sz="2400" spc="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where</a:t>
            </a:r>
            <a:r>
              <a:rPr sz="2400" spc="2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9A2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current</a:t>
            </a:r>
            <a:r>
              <a:rPr sz="2400" spc="1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can</a:t>
            </a:r>
            <a:r>
              <a:rPr sz="24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flow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10" dirty="0">
                <a:solidFill>
                  <a:srgbClr val="0039A2"/>
                </a:solidFill>
                <a:latin typeface="Arial"/>
                <a:cs typeface="Arial"/>
              </a:rPr>
              <a:t>Off-state: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carrier</a:t>
            </a:r>
            <a:r>
              <a:rPr sz="2400" spc="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channel</a:t>
            </a:r>
            <a:r>
              <a:rPr sz="2400" spc="2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does</a:t>
            </a:r>
            <a:r>
              <a:rPr sz="2400" spc="1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9A2"/>
                </a:solidFill>
                <a:latin typeface="Arial"/>
                <a:cs typeface="Arial"/>
              </a:rPr>
              <a:t>not</a:t>
            </a:r>
            <a:r>
              <a:rPr sz="24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9A2"/>
                </a:solidFill>
                <a:latin typeface="Arial"/>
                <a:cs typeface="Arial"/>
              </a:rPr>
              <a:t>exist,</a:t>
            </a:r>
            <a:r>
              <a:rPr sz="24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9A2"/>
                </a:solidFill>
                <a:latin typeface="Arial"/>
                <a:cs typeface="Arial"/>
              </a:rPr>
              <a:t>no</a:t>
            </a:r>
            <a:r>
              <a:rPr sz="2400" spc="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path</a:t>
            </a:r>
            <a:r>
              <a:rPr sz="24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9A2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current</a:t>
            </a:r>
            <a:r>
              <a:rPr sz="2400" spc="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9A2"/>
                </a:solidFill>
                <a:latin typeface="Arial"/>
                <a:cs typeface="Arial"/>
              </a:rPr>
              <a:t>to</a:t>
            </a:r>
            <a:r>
              <a:rPr sz="24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pass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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Actively</a:t>
            </a:r>
            <a:r>
              <a:rPr sz="2400" spc="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controlled</a:t>
            </a:r>
            <a:r>
              <a:rPr sz="2400" spc="3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9A2"/>
                </a:solidFill>
                <a:latin typeface="Arial"/>
                <a:cs typeface="Arial"/>
              </a:rPr>
              <a:t>by</a:t>
            </a:r>
            <a:r>
              <a:rPr sz="24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electrical</a:t>
            </a:r>
            <a:r>
              <a:rPr sz="24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field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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Most 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importantly,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MOSFET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can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scaled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down!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75276" y="1520952"/>
            <a:ext cx="2056130" cy="2866390"/>
            <a:chOff x="4875276" y="1520952"/>
            <a:chExt cx="2056130" cy="28663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5276" y="1520952"/>
              <a:ext cx="2055876" cy="28658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5014" y="2910077"/>
              <a:ext cx="1676376" cy="2514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8043" y="2965998"/>
              <a:ext cx="153228" cy="1491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0595" y="2965998"/>
              <a:ext cx="153229" cy="1491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0632" y="2965997"/>
              <a:ext cx="151973" cy="1491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5641" y="2965997"/>
              <a:ext cx="151973" cy="1491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0650" y="2965997"/>
              <a:ext cx="151973" cy="1491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3192" y="2965997"/>
              <a:ext cx="151973" cy="1491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1974" y="2965998"/>
              <a:ext cx="153229" cy="1491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6982" y="2965997"/>
              <a:ext cx="151973" cy="14919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099590" y="2278126"/>
            <a:ext cx="2898775" cy="85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Electron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34950" algn="l"/>
                <a:tab pos="454659" algn="l"/>
                <a:tab pos="669925" algn="l"/>
                <a:tab pos="884555" algn="l"/>
                <a:tab pos="1107440" algn="l"/>
                <a:tab pos="1327150" algn="l"/>
                <a:tab pos="1541780" algn="l"/>
              </a:tabLst>
            </a:pPr>
            <a:r>
              <a:rPr sz="1450" spc="10" dirty="0">
                <a:latin typeface="Arial"/>
                <a:cs typeface="Arial"/>
              </a:rPr>
              <a:t>-	-	-	-	-	-	-	-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920996" y="1517903"/>
            <a:ext cx="2075814" cy="550545"/>
            <a:chOff x="4920996" y="1517903"/>
            <a:chExt cx="2075814" cy="550545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22520" y="1848611"/>
              <a:ext cx="221741" cy="1097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8646" y="1847087"/>
              <a:ext cx="221741" cy="1097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6964" y="1845563"/>
              <a:ext cx="220980" cy="109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73090" y="1844039"/>
              <a:ext cx="220980" cy="1097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17692" y="1845563"/>
              <a:ext cx="222504" cy="1097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63818" y="1844039"/>
              <a:ext cx="460248" cy="1112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47688" y="1844039"/>
              <a:ext cx="222503" cy="10972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990082" y="1517903"/>
              <a:ext cx="1007110" cy="304800"/>
            </a:xfrm>
            <a:custGeom>
              <a:avLst/>
              <a:gdLst/>
              <a:ahLst/>
              <a:cxnLst/>
              <a:rect l="l" t="t" r="r" b="b"/>
              <a:pathLst>
                <a:path w="1007109" h="304800">
                  <a:moveTo>
                    <a:pt x="1006602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006602" y="304800"/>
                  </a:lnTo>
                  <a:lnTo>
                    <a:pt x="1006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20996" y="1959863"/>
              <a:ext cx="221741" cy="1082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67122" y="1958339"/>
              <a:ext cx="221741" cy="1082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25440" y="1956815"/>
              <a:ext cx="220980" cy="1082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71566" y="1955291"/>
              <a:ext cx="220980" cy="1074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16168" y="1956815"/>
              <a:ext cx="222504" cy="1082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62294" y="1955291"/>
              <a:ext cx="460248" cy="1097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46164" y="1955291"/>
              <a:ext cx="222503" cy="10744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900929" y="1498600"/>
            <a:ext cx="7848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b="1" i="1" spc="5" dirty="0">
                <a:solidFill>
                  <a:srgbClr val="006FC0"/>
                </a:solidFill>
                <a:latin typeface="Arial"/>
                <a:cs typeface="Arial"/>
              </a:rPr>
              <a:t>V</a:t>
            </a:r>
            <a:r>
              <a:rPr sz="1950" b="1" i="1" spc="7" baseline="-21367" dirty="0">
                <a:solidFill>
                  <a:srgbClr val="006FC0"/>
                </a:solidFill>
                <a:latin typeface="Arial"/>
                <a:cs typeface="Arial"/>
              </a:rPr>
              <a:t>G</a:t>
            </a:r>
            <a:r>
              <a:rPr sz="1950" b="1" i="1" spc="-22" baseline="-21367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006FC0"/>
                </a:solidFill>
                <a:latin typeface="Arial"/>
                <a:cs typeface="Arial"/>
              </a:rPr>
              <a:t>&gt;</a:t>
            </a:r>
            <a:r>
              <a:rPr sz="2000" b="1" i="1" spc="-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006FC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84038" y="1498600"/>
            <a:ext cx="7169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i="1" spc="-5" dirty="0">
                <a:solidFill>
                  <a:srgbClr val="006FC0"/>
                </a:solidFill>
                <a:latin typeface="Arial"/>
                <a:cs typeface="Arial"/>
              </a:rPr>
              <a:t>Large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844229" y="394336"/>
            <a:ext cx="10215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4020" algn="l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Final</a:t>
            </a:r>
            <a:r>
              <a:rPr dirty="0"/>
              <a:t> </a:t>
            </a:r>
            <a:r>
              <a:rPr spc="-10" dirty="0"/>
              <a:t>Winner</a:t>
            </a:r>
            <a:r>
              <a:rPr spc="-5" dirty="0"/>
              <a:t> - MOSFET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8916" y="1375410"/>
            <a:ext cx="45948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298450" algn="l"/>
              </a:tabLst>
            </a:pP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Complementary </a:t>
            </a:r>
            <a:r>
              <a:rPr sz="2400" b="1" dirty="0">
                <a:solidFill>
                  <a:srgbClr val="0039A2"/>
                </a:solidFill>
                <a:latin typeface="Arial"/>
                <a:cs typeface="Arial"/>
              </a:rPr>
              <a:t>MOS</a:t>
            </a:r>
            <a:r>
              <a:rPr sz="2400" b="1" spc="-2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(CMOS)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7752" y="1415033"/>
            <a:ext cx="1314450" cy="13129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8771" y="3047233"/>
            <a:ext cx="2961901" cy="14379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783069" y="2639314"/>
            <a:ext cx="723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2D050"/>
                </a:solidFill>
                <a:latin typeface="Arial"/>
                <a:cs typeface="Arial"/>
              </a:rPr>
              <a:t>Digital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20021" y="3401314"/>
            <a:ext cx="80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71BEC5"/>
                </a:solidFill>
                <a:latin typeface="Arial"/>
                <a:cs typeface="Arial"/>
              </a:rPr>
              <a:t>Analog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6250" y="1464563"/>
            <a:ext cx="1633727" cy="122834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464042" y="2614167"/>
            <a:ext cx="9029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F2F9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6516" y="4624829"/>
            <a:ext cx="10634345" cy="15449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3600" b="1" spc="-5" dirty="0">
                <a:solidFill>
                  <a:srgbClr val="ED0C0C"/>
                </a:solidFill>
                <a:latin typeface="Arial"/>
                <a:cs typeface="Arial"/>
              </a:rPr>
              <a:t>CMOS is</a:t>
            </a:r>
            <a:r>
              <a:rPr sz="3600" b="1" dirty="0">
                <a:solidFill>
                  <a:srgbClr val="ED0C0C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ED0C0C"/>
                </a:solidFill>
                <a:latin typeface="Arial"/>
                <a:cs typeface="Arial"/>
              </a:rPr>
              <a:t>the</a:t>
            </a:r>
            <a:r>
              <a:rPr sz="3600" b="1" dirty="0">
                <a:solidFill>
                  <a:srgbClr val="ED0C0C"/>
                </a:solidFill>
                <a:latin typeface="Arial"/>
                <a:cs typeface="Arial"/>
              </a:rPr>
              <a:t> driving engine</a:t>
            </a:r>
            <a:r>
              <a:rPr sz="3600" b="1" spc="-5" dirty="0">
                <a:solidFill>
                  <a:srgbClr val="ED0C0C"/>
                </a:solidFill>
                <a:latin typeface="Arial"/>
                <a:cs typeface="Arial"/>
              </a:rPr>
              <a:t> for</a:t>
            </a:r>
            <a:r>
              <a:rPr sz="3600" b="1" spc="-15" dirty="0">
                <a:solidFill>
                  <a:srgbClr val="ED0C0C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ED0C0C"/>
                </a:solidFill>
                <a:latin typeface="Arial"/>
                <a:cs typeface="Arial"/>
              </a:rPr>
              <a:t>Info. Sci. </a:t>
            </a:r>
            <a:r>
              <a:rPr sz="3600" b="1" spc="-5" dirty="0">
                <a:solidFill>
                  <a:srgbClr val="ED0C0C"/>
                </a:solidFill>
                <a:latin typeface="Arial"/>
                <a:cs typeface="Arial"/>
              </a:rPr>
              <a:t>&amp;</a:t>
            </a:r>
            <a:r>
              <a:rPr sz="3600" b="1" dirty="0">
                <a:solidFill>
                  <a:srgbClr val="ED0C0C"/>
                </a:solidFill>
                <a:latin typeface="Arial"/>
                <a:cs typeface="Arial"/>
              </a:rPr>
              <a:t> </a:t>
            </a:r>
            <a:r>
              <a:rPr sz="3600" b="1" spc="-50" dirty="0">
                <a:solidFill>
                  <a:srgbClr val="ED0C0C"/>
                </a:solidFill>
                <a:latin typeface="Arial"/>
                <a:cs typeface="Arial"/>
              </a:rPr>
              <a:t>Tech.!</a:t>
            </a:r>
            <a:endParaRPr sz="3600">
              <a:latin typeface="Arial"/>
              <a:cs typeface="Arial"/>
            </a:endParaRPr>
          </a:p>
          <a:p>
            <a:pPr marL="390525" indent="-378460">
              <a:lnSpc>
                <a:spcPct val="100000"/>
              </a:lnSpc>
              <a:spcBef>
                <a:spcPts val="290"/>
              </a:spcBef>
              <a:buFont typeface="Wingdings"/>
              <a:buChar char=""/>
              <a:tabLst>
                <a:tab pos="391160" algn="l"/>
              </a:tabLst>
            </a:pPr>
            <a:r>
              <a:rPr sz="2800" b="1" spc="-110" dirty="0">
                <a:solidFill>
                  <a:srgbClr val="0039A2"/>
                </a:solidFill>
                <a:latin typeface="Arial"/>
                <a:cs typeface="Arial"/>
              </a:rPr>
              <a:t>To</a:t>
            </a:r>
            <a:r>
              <a:rPr sz="2800" b="1" spc="-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drive</a:t>
            </a:r>
            <a:r>
              <a:rPr sz="2800" b="1" spc="-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the unprecedented</a:t>
            </a:r>
            <a:r>
              <a:rPr sz="2800" b="1" spc="1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revolution</a:t>
            </a:r>
            <a:r>
              <a:rPr sz="2800" b="1" spc="-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of</a:t>
            </a:r>
            <a:r>
              <a:rPr sz="2800" b="1" spc="-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the</a:t>
            </a:r>
            <a:r>
              <a:rPr sz="2800" b="1" spc="-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information</a:t>
            </a:r>
            <a:r>
              <a:rPr sz="2800" b="1" spc="-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era</a:t>
            </a:r>
            <a:endParaRPr sz="2800">
              <a:latin typeface="Arial"/>
              <a:cs typeface="Arial"/>
            </a:endParaRPr>
          </a:p>
          <a:p>
            <a:pPr marL="390525" indent="-378460">
              <a:lnSpc>
                <a:spcPct val="100000"/>
              </a:lnSpc>
              <a:spcBef>
                <a:spcPts val="265"/>
              </a:spcBef>
              <a:buFont typeface="Wingdings"/>
              <a:buChar char=""/>
              <a:tabLst>
                <a:tab pos="391160" algn="l"/>
              </a:tabLst>
            </a:pP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Economical</a:t>
            </a:r>
            <a:r>
              <a:rPr sz="2800" b="1" spc="-5" dirty="0">
                <a:solidFill>
                  <a:srgbClr val="0039A2"/>
                </a:solidFill>
                <a:latin typeface="Arial"/>
                <a:cs typeface="Arial"/>
              </a:rPr>
              <a:t> Scaling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from</a:t>
            </a:r>
            <a:r>
              <a:rPr sz="2800" b="1" spc="-1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sizes to</a:t>
            </a:r>
            <a:r>
              <a:rPr sz="2800" b="1" spc="-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nanometer</a:t>
            </a:r>
            <a:r>
              <a:rPr sz="2800" b="1" spc="1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–</a:t>
            </a:r>
            <a:r>
              <a:rPr sz="2800" b="1" spc="-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39A2"/>
                </a:solidFill>
                <a:latin typeface="Arial"/>
                <a:cs typeface="Arial"/>
              </a:rPr>
              <a:t>Moore’s</a:t>
            </a:r>
            <a:r>
              <a:rPr sz="2800" b="1" spc="-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9A2"/>
                </a:solidFill>
                <a:latin typeface="Arial"/>
                <a:cs typeface="Arial"/>
              </a:rPr>
              <a:t>Law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3876" y="1977858"/>
            <a:ext cx="5000472" cy="18793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5467" y="471552"/>
            <a:ext cx="5817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Evolution</a:t>
            </a:r>
            <a:r>
              <a:rPr spc="-40" dirty="0"/>
              <a:t>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spc="-5" dirty="0"/>
              <a:t>the</a:t>
            </a:r>
            <a:r>
              <a:rPr spc="-20" dirty="0"/>
              <a:t> Transistor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4402" y="3616452"/>
            <a:ext cx="3048000" cy="29672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357359" y="3563873"/>
            <a:ext cx="619760" cy="695960"/>
            <a:chOff x="9357359" y="3563873"/>
            <a:chExt cx="619760" cy="695960"/>
          </a:xfrm>
        </p:grpSpPr>
        <p:sp>
          <p:nvSpPr>
            <p:cNvPr id="5" name="object 5"/>
            <p:cNvSpPr/>
            <p:nvPr/>
          </p:nvSpPr>
          <p:spPr>
            <a:xfrm>
              <a:off x="9362312" y="3568826"/>
              <a:ext cx="609600" cy="685800"/>
            </a:xfrm>
            <a:custGeom>
              <a:avLst/>
              <a:gdLst/>
              <a:ahLst/>
              <a:cxnLst/>
              <a:rect l="l" t="t" r="r" b="b"/>
              <a:pathLst>
                <a:path w="609600" h="685800">
                  <a:moveTo>
                    <a:pt x="609600" y="0"/>
                  </a:moveTo>
                  <a:lnTo>
                    <a:pt x="426846" y="0"/>
                  </a:lnTo>
                  <a:lnTo>
                    <a:pt x="426846" y="299720"/>
                  </a:lnTo>
                  <a:lnTo>
                    <a:pt x="418285" y="328940"/>
                  </a:lnTo>
                  <a:lnTo>
                    <a:pt x="394440" y="354319"/>
                  </a:lnTo>
                  <a:lnTo>
                    <a:pt x="358074" y="374335"/>
                  </a:lnTo>
                  <a:lnTo>
                    <a:pt x="311949" y="387461"/>
                  </a:lnTo>
                  <a:lnTo>
                    <a:pt x="258825" y="392175"/>
                  </a:lnTo>
                  <a:lnTo>
                    <a:pt x="182752" y="392175"/>
                  </a:lnTo>
                  <a:lnTo>
                    <a:pt x="182752" y="299720"/>
                  </a:lnTo>
                  <a:lnTo>
                    <a:pt x="0" y="492760"/>
                  </a:lnTo>
                  <a:lnTo>
                    <a:pt x="182752" y="685800"/>
                  </a:lnTo>
                  <a:lnTo>
                    <a:pt x="182752" y="593344"/>
                  </a:lnTo>
                  <a:lnTo>
                    <a:pt x="258825" y="593344"/>
                  </a:lnTo>
                  <a:lnTo>
                    <a:pt x="310677" y="590160"/>
                  </a:lnTo>
                  <a:lnTo>
                    <a:pt x="360161" y="580913"/>
                  </a:lnTo>
                  <a:lnTo>
                    <a:pt x="406735" y="566056"/>
                  </a:lnTo>
                  <a:lnTo>
                    <a:pt x="449859" y="546043"/>
                  </a:lnTo>
                  <a:lnTo>
                    <a:pt x="488989" y="521328"/>
                  </a:lnTo>
                  <a:lnTo>
                    <a:pt x="523586" y="492364"/>
                  </a:lnTo>
                  <a:lnTo>
                    <a:pt x="553107" y="459607"/>
                  </a:lnTo>
                  <a:lnTo>
                    <a:pt x="577010" y="423510"/>
                  </a:lnTo>
                  <a:lnTo>
                    <a:pt x="594754" y="384527"/>
                  </a:lnTo>
                  <a:lnTo>
                    <a:pt x="605798" y="343112"/>
                  </a:lnTo>
                  <a:lnTo>
                    <a:pt x="609600" y="29972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300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62312" y="3568826"/>
              <a:ext cx="609600" cy="685800"/>
            </a:xfrm>
            <a:custGeom>
              <a:avLst/>
              <a:gdLst/>
              <a:ahLst/>
              <a:cxnLst/>
              <a:rect l="l" t="t" r="r" b="b"/>
              <a:pathLst>
                <a:path w="609600" h="685800">
                  <a:moveTo>
                    <a:pt x="0" y="492760"/>
                  </a:moveTo>
                  <a:lnTo>
                    <a:pt x="182752" y="685800"/>
                  </a:lnTo>
                  <a:lnTo>
                    <a:pt x="182752" y="593344"/>
                  </a:lnTo>
                  <a:lnTo>
                    <a:pt x="258825" y="593344"/>
                  </a:lnTo>
                  <a:lnTo>
                    <a:pt x="310677" y="590160"/>
                  </a:lnTo>
                  <a:lnTo>
                    <a:pt x="360161" y="580913"/>
                  </a:lnTo>
                  <a:lnTo>
                    <a:pt x="406735" y="566056"/>
                  </a:lnTo>
                  <a:lnTo>
                    <a:pt x="449859" y="546043"/>
                  </a:lnTo>
                  <a:lnTo>
                    <a:pt x="488989" y="521328"/>
                  </a:lnTo>
                  <a:lnTo>
                    <a:pt x="523586" y="492364"/>
                  </a:lnTo>
                  <a:lnTo>
                    <a:pt x="553107" y="459607"/>
                  </a:lnTo>
                  <a:lnTo>
                    <a:pt x="577010" y="423510"/>
                  </a:lnTo>
                  <a:lnTo>
                    <a:pt x="594754" y="384527"/>
                  </a:lnTo>
                  <a:lnTo>
                    <a:pt x="605798" y="343112"/>
                  </a:lnTo>
                  <a:lnTo>
                    <a:pt x="609600" y="299720"/>
                  </a:lnTo>
                  <a:lnTo>
                    <a:pt x="609600" y="0"/>
                  </a:lnTo>
                  <a:lnTo>
                    <a:pt x="426846" y="0"/>
                  </a:lnTo>
                  <a:lnTo>
                    <a:pt x="426846" y="299720"/>
                  </a:lnTo>
                  <a:lnTo>
                    <a:pt x="418285" y="328940"/>
                  </a:lnTo>
                  <a:lnTo>
                    <a:pt x="394440" y="354319"/>
                  </a:lnTo>
                  <a:lnTo>
                    <a:pt x="358074" y="374335"/>
                  </a:lnTo>
                  <a:lnTo>
                    <a:pt x="311949" y="387461"/>
                  </a:lnTo>
                  <a:lnTo>
                    <a:pt x="258825" y="392175"/>
                  </a:lnTo>
                  <a:lnTo>
                    <a:pt x="182752" y="392175"/>
                  </a:lnTo>
                  <a:lnTo>
                    <a:pt x="182752" y="299720"/>
                  </a:lnTo>
                  <a:lnTo>
                    <a:pt x="0" y="49276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43650" y="3753357"/>
            <a:ext cx="1143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6F2F9F"/>
                </a:solidFill>
                <a:latin typeface="Arial"/>
                <a:cs typeface="Arial"/>
              </a:rPr>
              <a:t>Modern</a:t>
            </a:r>
            <a:r>
              <a:rPr sz="1800" b="1" spc="-5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Arial"/>
                <a:cs typeface="Arial"/>
              </a:rPr>
              <a:t>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3620" y="5493258"/>
            <a:ext cx="2082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02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1947, bipolar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4099"/>
                </a:solidFill>
                <a:latin typeface="Arial"/>
                <a:cs typeface="Arial"/>
              </a:rPr>
              <a:t>transistor,</a:t>
            </a:r>
            <a:r>
              <a:rPr sz="1800" b="1" spc="-4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Bell</a:t>
            </a:r>
            <a:r>
              <a:rPr sz="1800" b="1" spc="-4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Lab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68117" y="4018026"/>
            <a:ext cx="619760" cy="695960"/>
            <a:chOff x="2468117" y="4018026"/>
            <a:chExt cx="619760" cy="695960"/>
          </a:xfrm>
        </p:grpSpPr>
        <p:sp>
          <p:nvSpPr>
            <p:cNvPr id="10" name="object 10"/>
            <p:cNvSpPr/>
            <p:nvPr/>
          </p:nvSpPr>
          <p:spPr>
            <a:xfrm>
              <a:off x="2473070" y="4022979"/>
              <a:ext cx="609600" cy="685800"/>
            </a:xfrm>
            <a:custGeom>
              <a:avLst/>
              <a:gdLst/>
              <a:ahLst/>
              <a:cxnLst/>
              <a:rect l="l" t="t" r="r" b="b"/>
              <a:pathLst>
                <a:path w="609600" h="685800">
                  <a:moveTo>
                    <a:pt x="182753" y="0"/>
                  </a:moveTo>
                  <a:lnTo>
                    <a:pt x="0" y="0"/>
                  </a:lnTo>
                  <a:lnTo>
                    <a:pt x="0" y="299720"/>
                  </a:lnTo>
                  <a:lnTo>
                    <a:pt x="3801" y="343112"/>
                  </a:lnTo>
                  <a:lnTo>
                    <a:pt x="14845" y="384527"/>
                  </a:lnTo>
                  <a:lnTo>
                    <a:pt x="32589" y="423510"/>
                  </a:lnTo>
                  <a:lnTo>
                    <a:pt x="56492" y="459607"/>
                  </a:lnTo>
                  <a:lnTo>
                    <a:pt x="86013" y="492364"/>
                  </a:lnTo>
                  <a:lnTo>
                    <a:pt x="120610" y="521328"/>
                  </a:lnTo>
                  <a:lnTo>
                    <a:pt x="159740" y="546043"/>
                  </a:lnTo>
                  <a:lnTo>
                    <a:pt x="202864" y="566056"/>
                  </a:lnTo>
                  <a:lnTo>
                    <a:pt x="249438" y="580913"/>
                  </a:lnTo>
                  <a:lnTo>
                    <a:pt x="298922" y="590160"/>
                  </a:lnTo>
                  <a:lnTo>
                    <a:pt x="350774" y="593344"/>
                  </a:lnTo>
                  <a:lnTo>
                    <a:pt x="426847" y="593344"/>
                  </a:lnTo>
                  <a:lnTo>
                    <a:pt x="426847" y="685800"/>
                  </a:lnTo>
                  <a:lnTo>
                    <a:pt x="609600" y="492760"/>
                  </a:lnTo>
                  <a:lnTo>
                    <a:pt x="426847" y="299720"/>
                  </a:lnTo>
                  <a:lnTo>
                    <a:pt x="426847" y="392176"/>
                  </a:lnTo>
                  <a:lnTo>
                    <a:pt x="350774" y="392176"/>
                  </a:lnTo>
                  <a:lnTo>
                    <a:pt x="297650" y="387461"/>
                  </a:lnTo>
                  <a:lnTo>
                    <a:pt x="251525" y="374335"/>
                  </a:lnTo>
                  <a:lnTo>
                    <a:pt x="215159" y="354319"/>
                  </a:lnTo>
                  <a:lnTo>
                    <a:pt x="182753" y="299720"/>
                  </a:lnTo>
                  <a:lnTo>
                    <a:pt x="182753" y="0"/>
                  </a:lnTo>
                  <a:close/>
                </a:path>
              </a:pathLst>
            </a:custGeom>
            <a:solidFill>
              <a:srgbClr val="A300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73070" y="4022979"/>
              <a:ext cx="609600" cy="685800"/>
            </a:xfrm>
            <a:custGeom>
              <a:avLst/>
              <a:gdLst/>
              <a:ahLst/>
              <a:cxnLst/>
              <a:rect l="l" t="t" r="r" b="b"/>
              <a:pathLst>
                <a:path w="609600" h="685800">
                  <a:moveTo>
                    <a:pt x="609600" y="492760"/>
                  </a:moveTo>
                  <a:lnTo>
                    <a:pt x="426847" y="685800"/>
                  </a:lnTo>
                  <a:lnTo>
                    <a:pt x="426847" y="593344"/>
                  </a:lnTo>
                  <a:lnTo>
                    <a:pt x="350774" y="593344"/>
                  </a:lnTo>
                  <a:lnTo>
                    <a:pt x="298922" y="590160"/>
                  </a:lnTo>
                  <a:lnTo>
                    <a:pt x="249438" y="580913"/>
                  </a:lnTo>
                  <a:lnTo>
                    <a:pt x="202864" y="566056"/>
                  </a:lnTo>
                  <a:lnTo>
                    <a:pt x="159740" y="546043"/>
                  </a:lnTo>
                  <a:lnTo>
                    <a:pt x="120610" y="521328"/>
                  </a:lnTo>
                  <a:lnTo>
                    <a:pt x="86013" y="492364"/>
                  </a:lnTo>
                  <a:lnTo>
                    <a:pt x="56492" y="459607"/>
                  </a:lnTo>
                  <a:lnTo>
                    <a:pt x="32589" y="423510"/>
                  </a:lnTo>
                  <a:lnTo>
                    <a:pt x="14845" y="384527"/>
                  </a:lnTo>
                  <a:lnTo>
                    <a:pt x="3801" y="343112"/>
                  </a:lnTo>
                  <a:lnTo>
                    <a:pt x="0" y="299720"/>
                  </a:lnTo>
                  <a:lnTo>
                    <a:pt x="0" y="0"/>
                  </a:lnTo>
                  <a:lnTo>
                    <a:pt x="182753" y="0"/>
                  </a:lnTo>
                  <a:lnTo>
                    <a:pt x="182753" y="299720"/>
                  </a:lnTo>
                  <a:lnTo>
                    <a:pt x="191314" y="328940"/>
                  </a:lnTo>
                  <a:lnTo>
                    <a:pt x="215159" y="354319"/>
                  </a:lnTo>
                  <a:lnTo>
                    <a:pt x="251525" y="374335"/>
                  </a:lnTo>
                  <a:lnTo>
                    <a:pt x="297650" y="387461"/>
                  </a:lnTo>
                  <a:lnTo>
                    <a:pt x="350774" y="392176"/>
                  </a:lnTo>
                  <a:lnTo>
                    <a:pt x="426847" y="392176"/>
                  </a:lnTo>
                  <a:lnTo>
                    <a:pt x="426847" y="299720"/>
                  </a:lnTo>
                  <a:lnTo>
                    <a:pt x="609600" y="49276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258" y="1709927"/>
            <a:ext cx="2230374" cy="378104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003797" y="2348483"/>
            <a:ext cx="1229360" cy="391160"/>
            <a:chOff x="6003797" y="2348483"/>
            <a:chExt cx="1229360" cy="391160"/>
          </a:xfrm>
        </p:grpSpPr>
        <p:sp>
          <p:nvSpPr>
            <p:cNvPr id="14" name="object 14"/>
            <p:cNvSpPr/>
            <p:nvPr/>
          </p:nvSpPr>
          <p:spPr>
            <a:xfrm>
              <a:off x="6008750" y="2353436"/>
              <a:ext cx="1219200" cy="381000"/>
            </a:xfrm>
            <a:custGeom>
              <a:avLst/>
              <a:gdLst/>
              <a:ahLst/>
              <a:cxnLst/>
              <a:rect l="l" t="t" r="r" b="b"/>
              <a:pathLst>
                <a:path w="1219200" h="381000">
                  <a:moveTo>
                    <a:pt x="914400" y="0"/>
                  </a:moveTo>
                  <a:lnTo>
                    <a:pt x="914400" y="95250"/>
                  </a:lnTo>
                  <a:lnTo>
                    <a:pt x="0" y="95250"/>
                  </a:lnTo>
                  <a:lnTo>
                    <a:pt x="0" y="285750"/>
                  </a:lnTo>
                  <a:lnTo>
                    <a:pt x="914400" y="285750"/>
                  </a:lnTo>
                  <a:lnTo>
                    <a:pt x="914400" y="381000"/>
                  </a:lnTo>
                  <a:lnTo>
                    <a:pt x="1219200" y="1905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A300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08750" y="2353436"/>
              <a:ext cx="1219200" cy="381000"/>
            </a:xfrm>
            <a:custGeom>
              <a:avLst/>
              <a:gdLst/>
              <a:ahLst/>
              <a:cxnLst/>
              <a:rect l="l" t="t" r="r" b="b"/>
              <a:pathLst>
                <a:path w="1219200" h="381000">
                  <a:moveTo>
                    <a:pt x="0" y="95250"/>
                  </a:moveTo>
                  <a:lnTo>
                    <a:pt x="914400" y="95250"/>
                  </a:lnTo>
                  <a:lnTo>
                    <a:pt x="914400" y="0"/>
                  </a:lnTo>
                  <a:lnTo>
                    <a:pt x="1219200" y="190500"/>
                  </a:lnTo>
                  <a:lnTo>
                    <a:pt x="914400" y="381000"/>
                  </a:lnTo>
                  <a:lnTo>
                    <a:pt x="914400" y="285750"/>
                  </a:lnTo>
                  <a:lnTo>
                    <a:pt x="0" y="285750"/>
                  </a:lnTo>
                  <a:lnTo>
                    <a:pt x="0" y="9525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954266" y="1262634"/>
            <a:ext cx="3577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1958,</a:t>
            </a:r>
            <a:r>
              <a:rPr sz="1800" b="1" spc="-10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First</a:t>
            </a:r>
            <a:r>
              <a:rPr sz="1800" b="1" spc="5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IC,</a:t>
            </a:r>
            <a:r>
              <a:rPr sz="1800" b="1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007333"/>
                </a:solidFill>
                <a:latin typeface="Arial"/>
                <a:cs typeface="Arial"/>
              </a:rPr>
              <a:t>Texas</a:t>
            </a:r>
            <a:r>
              <a:rPr sz="1800" b="1" spc="5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Instruments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5834" y="1570482"/>
            <a:ext cx="10130155" cy="2040255"/>
            <a:chOff x="195834" y="1570482"/>
            <a:chExt cx="10130155" cy="204025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7862" y="1570482"/>
              <a:ext cx="3048000" cy="19110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9364" y="1781556"/>
              <a:ext cx="1442465" cy="1828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834" y="1709928"/>
              <a:ext cx="1518666" cy="189814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66063" y="3629659"/>
            <a:ext cx="208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1904,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Vacuum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tube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190" y="218059"/>
            <a:ext cx="4650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Impact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Electronics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2114" y="2704338"/>
            <a:ext cx="2589276" cy="1449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636" y="2576322"/>
            <a:ext cx="2978658" cy="17160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67407" y="4233164"/>
            <a:ext cx="10737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omic Sans MS"/>
                <a:cs typeface="Comic Sans MS"/>
              </a:rPr>
              <a:t>Internet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3033" y="2618994"/>
            <a:ext cx="2801874" cy="15773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66631" y="4232147"/>
            <a:ext cx="184403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omic Sans MS"/>
                <a:cs typeface="Comic Sans MS"/>
              </a:rPr>
              <a:t>Supercomputer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10155" y="4719065"/>
            <a:ext cx="2198370" cy="14828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222754" y="6174740"/>
            <a:ext cx="16903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omic Sans MS"/>
                <a:cs typeface="Comic Sans MS"/>
              </a:rPr>
              <a:t>Visual</a:t>
            </a:r>
            <a:r>
              <a:rPr sz="2000" b="1" spc="-45" dirty="0">
                <a:latin typeface="Comic Sans MS"/>
                <a:cs typeface="Comic Sans MS"/>
              </a:rPr>
              <a:t> </a:t>
            </a:r>
            <a:r>
              <a:rPr sz="2000" b="1" spc="-10" dirty="0">
                <a:latin typeface="Comic Sans MS"/>
                <a:cs typeface="Comic Sans MS"/>
              </a:rPr>
              <a:t>Reality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16602" y="4689347"/>
            <a:ext cx="2198370" cy="149961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883403" y="6165596"/>
            <a:ext cx="2265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mic Sans MS"/>
                <a:cs typeface="Comic Sans MS"/>
              </a:rPr>
              <a:t>Artificial</a:t>
            </a:r>
            <a:r>
              <a:rPr sz="1800" b="1" spc="-105" dirty="0">
                <a:latin typeface="Comic Sans MS"/>
                <a:cs typeface="Comic Sans MS"/>
              </a:rPr>
              <a:t> </a:t>
            </a:r>
            <a:r>
              <a:rPr sz="1800" b="1" spc="-5" dirty="0">
                <a:latin typeface="Comic Sans MS"/>
                <a:cs typeface="Comic Sans MS"/>
              </a:rPr>
              <a:t>Intelligent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41514" y="4719065"/>
            <a:ext cx="2234183" cy="148742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967218" y="6165596"/>
            <a:ext cx="1385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mic Sans MS"/>
                <a:cs typeface="Comic Sans MS"/>
              </a:rPr>
              <a:t>Self-Driving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45564" y="819150"/>
            <a:ext cx="2963417" cy="162229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815589" y="2181860"/>
            <a:ext cx="10248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omic Sans MS"/>
                <a:cs typeface="Comic Sans MS"/>
              </a:rPr>
              <a:t>Person</a:t>
            </a:r>
            <a:r>
              <a:rPr sz="2000" b="1" spc="-15" dirty="0">
                <a:latin typeface="Comic Sans MS"/>
                <a:cs typeface="Comic Sans MS"/>
              </a:rPr>
              <a:t>a</a:t>
            </a:r>
            <a:r>
              <a:rPr sz="2000" b="1" spc="-5" dirty="0">
                <a:latin typeface="Comic Sans MS"/>
                <a:cs typeface="Comic Sans MS"/>
              </a:rPr>
              <a:t>l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16602" y="962405"/>
            <a:ext cx="2643378" cy="128244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554726" y="2191257"/>
            <a:ext cx="10826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omic Sans MS"/>
                <a:cs typeface="Comic Sans MS"/>
              </a:rPr>
              <a:t>Industry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86116" y="978408"/>
            <a:ext cx="2042159" cy="135255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120380" y="2183383"/>
            <a:ext cx="13741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omic Sans MS"/>
                <a:cs typeface="Comic Sans MS"/>
              </a:rPr>
              <a:t>Healthcare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5488" y="4147565"/>
            <a:ext cx="3578860" cy="34689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2000" b="1" spc="-5" dirty="0">
                <a:latin typeface="Arial"/>
                <a:cs typeface="Arial"/>
              </a:rPr>
              <a:t>~$500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billion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market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2019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400" y="381000"/>
            <a:ext cx="6452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Everything</a:t>
            </a:r>
            <a:r>
              <a:rPr spc="-20" dirty="0"/>
              <a:t> </a:t>
            </a:r>
            <a:r>
              <a:rPr spc="-5" dirty="0"/>
              <a:t>Starts</a:t>
            </a:r>
            <a:r>
              <a:rPr spc="-10" dirty="0"/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Switch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6748" y="1831085"/>
            <a:ext cx="5816361" cy="12663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64233" y="1376934"/>
            <a:ext cx="8365490" cy="4665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8625" indent="-416559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429259" algn="l"/>
              </a:tabLst>
            </a:pPr>
            <a:r>
              <a:rPr sz="2800" b="1" dirty="0">
                <a:solidFill>
                  <a:srgbClr val="004099"/>
                </a:solidFill>
                <a:latin typeface="Arial"/>
                <a:cs typeface="Arial"/>
              </a:rPr>
              <a:t>Information</a:t>
            </a:r>
            <a:r>
              <a:rPr sz="28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099"/>
                </a:solidFill>
                <a:latin typeface="Arial"/>
                <a:cs typeface="Arial"/>
              </a:rPr>
              <a:t>Processing</a:t>
            </a:r>
            <a:r>
              <a:rPr sz="28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099"/>
                </a:solidFill>
                <a:latin typeface="Arial"/>
                <a:cs typeface="Arial"/>
              </a:rPr>
              <a:t>Based</a:t>
            </a:r>
            <a:r>
              <a:rPr sz="2800" b="1" spc="-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099"/>
                </a:solidFill>
                <a:latin typeface="Arial"/>
                <a:cs typeface="Arial"/>
              </a:rPr>
              <a:t>on</a:t>
            </a:r>
            <a:r>
              <a:rPr sz="28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099"/>
                </a:solidFill>
                <a:latin typeface="Arial"/>
                <a:cs typeface="Arial"/>
              </a:rPr>
              <a:t>0</a:t>
            </a:r>
            <a:r>
              <a:rPr sz="28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099"/>
                </a:solidFill>
                <a:latin typeface="Arial"/>
                <a:cs typeface="Arial"/>
              </a:rPr>
              <a:t>and</a:t>
            </a:r>
            <a:r>
              <a:rPr sz="28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099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  <a:p>
            <a:pPr marL="1148080">
              <a:lnSpc>
                <a:spcPct val="100000"/>
              </a:lnSpc>
              <a:spcBef>
                <a:spcPts val="2440"/>
              </a:spcBef>
              <a:tabLst>
                <a:tab pos="4660900" algn="l"/>
              </a:tabLst>
            </a:pPr>
            <a:r>
              <a:rPr sz="3200" b="1" spc="-5" dirty="0">
                <a:solidFill>
                  <a:srgbClr val="0033CC"/>
                </a:solidFill>
                <a:latin typeface="Comic Sans MS"/>
                <a:cs typeface="Comic Sans MS"/>
              </a:rPr>
              <a:t>0	</a:t>
            </a:r>
            <a:r>
              <a:rPr sz="3200" b="1" spc="-5" dirty="0">
                <a:solidFill>
                  <a:srgbClr val="FF0000"/>
                </a:solidFill>
                <a:latin typeface="Comic Sans MS"/>
                <a:cs typeface="Comic Sans MS"/>
              </a:rPr>
              <a:t>1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4000">
              <a:latin typeface="Comic Sans MS"/>
              <a:cs typeface="Comic Sans MS"/>
            </a:endParaRPr>
          </a:p>
          <a:p>
            <a:pPr marL="533400" indent="-475615">
              <a:lnSpc>
                <a:spcPct val="100000"/>
              </a:lnSpc>
              <a:buFont typeface="Wingdings"/>
              <a:buChar char=""/>
              <a:tabLst>
                <a:tab pos="534035" algn="l"/>
              </a:tabLst>
            </a:pPr>
            <a:r>
              <a:rPr sz="3200" b="1" spc="-5" dirty="0">
                <a:solidFill>
                  <a:srgbClr val="004099"/>
                </a:solidFill>
                <a:latin typeface="Arial"/>
                <a:cs typeface="Arial"/>
              </a:rPr>
              <a:t>Key</a:t>
            </a:r>
            <a:r>
              <a:rPr sz="3200" b="1" spc="-1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4099"/>
                </a:solidFill>
                <a:latin typeface="Arial"/>
                <a:cs typeface="Arial"/>
              </a:rPr>
              <a:t>features</a:t>
            </a:r>
            <a:r>
              <a:rPr sz="32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4099"/>
                </a:solidFill>
                <a:latin typeface="Arial"/>
                <a:cs typeface="Arial"/>
              </a:rPr>
              <a:t>of</a:t>
            </a:r>
            <a:r>
              <a:rPr sz="3200" b="1" spc="-3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4099"/>
                </a:solidFill>
                <a:latin typeface="Arial"/>
                <a:cs typeface="Arial"/>
              </a:rPr>
              <a:t>a</a:t>
            </a:r>
            <a:r>
              <a:rPr sz="32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4099"/>
                </a:solidFill>
                <a:latin typeface="Arial"/>
                <a:cs typeface="Arial"/>
              </a:rPr>
              <a:t>switch</a:t>
            </a:r>
            <a:endParaRPr sz="3200">
              <a:latin typeface="Arial"/>
              <a:cs typeface="Arial"/>
            </a:endParaRPr>
          </a:p>
          <a:p>
            <a:pPr marL="515620" indent="-457834">
              <a:lnSpc>
                <a:spcPct val="100000"/>
              </a:lnSpc>
              <a:spcBef>
                <a:spcPts val="610"/>
              </a:spcBef>
              <a:buFont typeface="Wingdings"/>
              <a:buChar char=""/>
              <a:tabLst>
                <a:tab pos="516255" algn="l"/>
              </a:tabLst>
            </a:pPr>
            <a:r>
              <a:rPr sz="2800" b="1" dirty="0">
                <a:solidFill>
                  <a:srgbClr val="CC0000"/>
                </a:solidFill>
                <a:latin typeface="Arial"/>
                <a:cs typeface="Arial"/>
              </a:rPr>
              <a:t>On/Off</a:t>
            </a:r>
            <a:endParaRPr sz="2800">
              <a:latin typeface="Arial"/>
              <a:cs typeface="Arial"/>
            </a:endParaRPr>
          </a:p>
          <a:p>
            <a:pPr marL="515620" marR="5080">
              <a:lnSpc>
                <a:spcPct val="100000"/>
              </a:lnSpc>
            </a:pP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ON</a:t>
            </a:r>
            <a:r>
              <a:rPr sz="28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Wingdings"/>
                <a:cs typeface="Wingdings"/>
              </a:rPr>
              <a:t></a:t>
            </a:r>
            <a:r>
              <a:rPr sz="2800" spc="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Short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circuit</a:t>
            </a:r>
            <a:r>
              <a:rPr sz="28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Wingdings"/>
                <a:cs typeface="Wingdings"/>
              </a:rPr>
              <a:t></a:t>
            </a:r>
            <a:r>
              <a:rPr sz="2800" spc="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piece of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conducting wire. </a:t>
            </a:r>
            <a:r>
              <a:rPr sz="2800" spc="-76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OFF </a:t>
            </a:r>
            <a:r>
              <a:rPr sz="2800" dirty="0">
                <a:solidFill>
                  <a:srgbClr val="008000"/>
                </a:solidFill>
                <a:latin typeface="Wingdings"/>
                <a:cs typeface="Wingdings"/>
              </a:rPr>
              <a:t></a:t>
            </a:r>
            <a:r>
              <a:rPr sz="2800" spc="5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Open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circuit</a:t>
            </a:r>
            <a:r>
              <a:rPr sz="28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Wingdings"/>
                <a:cs typeface="Wingdings"/>
              </a:rPr>
              <a:t></a:t>
            </a:r>
            <a:r>
              <a:rPr sz="2800" spc="6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an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open</a:t>
            </a:r>
            <a:r>
              <a:rPr sz="28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gap</a:t>
            </a:r>
            <a:r>
              <a:rPr sz="28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the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circuit.</a:t>
            </a:r>
            <a:endParaRPr sz="2800">
              <a:latin typeface="Arial"/>
              <a:cs typeface="Arial"/>
            </a:endParaRPr>
          </a:p>
          <a:p>
            <a:pPr marL="515620" indent="-457834">
              <a:lnSpc>
                <a:spcPct val="100000"/>
              </a:lnSpc>
              <a:buFont typeface="Wingdings"/>
              <a:buChar char=""/>
              <a:tabLst>
                <a:tab pos="516255" algn="l"/>
              </a:tabLst>
            </a:pPr>
            <a:r>
              <a:rPr sz="2800" b="1" dirty="0">
                <a:solidFill>
                  <a:srgbClr val="CC0000"/>
                </a:solidFill>
                <a:latin typeface="Arial"/>
                <a:cs typeface="Arial"/>
              </a:rPr>
              <a:t>Control</a:t>
            </a:r>
            <a:endParaRPr sz="280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On</a:t>
            </a:r>
            <a:r>
              <a:rPr sz="28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and </a:t>
            </a:r>
            <a:r>
              <a:rPr sz="2800" spc="-15" dirty="0">
                <a:solidFill>
                  <a:srgbClr val="008000"/>
                </a:solidFill>
                <a:latin typeface="Arial"/>
                <a:cs typeface="Arial"/>
              </a:rPr>
              <a:t>off</a:t>
            </a:r>
            <a:r>
              <a:rPr sz="2800" spc="-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states</a:t>
            </a:r>
            <a:r>
              <a:rPr sz="28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of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switch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can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be</a:t>
            </a: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controlled.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0" y="438598"/>
            <a:ext cx="3760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Switch</a:t>
            </a:r>
            <a:r>
              <a:rPr spc="-35" dirty="0"/>
              <a:t> </a:t>
            </a:r>
            <a:r>
              <a:rPr spc="-5" dirty="0"/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0405" y="1209040"/>
            <a:ext cx="40017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8625" indent="-416559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429259" algn="l"/>
              </a:tabLst>
            </a:pPr>
            <a:r>
              <a:rPr sz="2800" b="1" dirty="0">
                <a:solidFill>
                  <a:srgbClr val="004099"/>
                </a:solidFill>
                <a:latin typeface="Arial"/>
                <a:cs typeface="Arial"/>
              </a:rPr>
              <a:t>Mechanical</a:t>
            </a:r>
            <a:r>
              <a:rPr sz="2800" b="1" spc="-7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099"/>
                </a:solidFill>
                <a:latin typeface="Arial"/>
                <a:cs typeface="Arial"/>
              </a:rPr>
              <a:t>Switches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0405" y="3769614"/>
            <a:ext cx="13912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8625" indent="-416559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429259" algn="l"/>
              </a:tabLst>
            </a:pPr>
            <a:r>
              <a:rPr sz="2800" b="1" dirty="0">
                <a:solidFill>
                  <a:srgbClr val="004099"/>
                </a:solidFill>
                <a:latin typeface="Arial"/>
                <a:cs typeface="Arial"/>
              </a:rPr>
              <a:t>Relay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1764" y="1585722"/>
            <a:ext cx="8147684" cy="4471035"/>
            <a:chOff x="1921764" y="1585722"/>
            <a:chExt cx="8147684" cy="44710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1764" y="1679448"/>
              <a:ext cx="2092452" cy="17510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7012" y="1585722"/>
              <a:ext cx="2470404" cy="19857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1735" y="1693926"/>
              <a:ext cx="3037331" cy="189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4938" y="3585972"/>
              <a:ext cx="4460748" cy="247040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673083" y="3989323"/>
            <a:ext cx="23761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298450" algn="l"/>
              </a:tabLst>
            </a:pPr>
            <a:r>
              <a:rPr sz="2400" b="1" spc="-5" dirty="0">
                <a:solidFill>
                  <a:srgbClr val="008000"/>
                </a:solidFill>
                <a:latin typeface="Arial"/>
                <a:cs typeface="Arial"/>
              </a:rPr>
              <a:t>Clumsy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"/>
              <a:tabLst>
                <a:tab pos="298450" algn="l"/>
              </a:tabLst>
            </a:pPr>
            <a:r>
              <a:rPr sz="2400" b="1" dirty="0">
                <a:solidFill>
                  <a:srgbClr val="008000"/>
                </a:solidFill>
                <a:latin typeface="Arial"/>
                <a:cs typeface="Arial"/>
              </a:rPr>
              <a:t>Slow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"/>
              <a:tabLst>
                <a:tab pos="298450" algn="l"/>
              </a:tabLst>
            </a:pPr>
            <a:r>
              <a:rPr sz="2400" b="1" spc="-5" dirty="0">
                <a:solidFill>
                  <a:srgbClr val="008000"/>
                </a:solidFill>
                <a:latin typeface="Arial"/>
                <a:cs typeface="Arial"/>
              </a:rPr>
              <a:t>Not</a:t>
            </a:r>
            <a:r>
              <a:rPr sz="2400" b="1" spc="-5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400" b="1" u="heavy" spc="-5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Arial"/>
                <a:cs typeface="Arial"/>
              </a:rPr>
              <a:t>Electronic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381000"/>
            <a:ext cx="5690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First</a:t>
            </a:r>
            <a:r>
              <a:rPr dirty="0"/>
              <a:t> </a:t>
            </a:r>
            <a:r>
              <a:rPr spc="-5" dirty="0"/>
              <a:t>Computer</a:t>
            </a:r>
            <a:r>
              <a:rPr dirty="0"/>
              <a:t> </a:t>
            </a:r>
            <a:r>
              <a:rPr spc="-5" dirty="0"/>
              <a:t>(1832)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3795" y="1512569"/>
            <a:ext cx="8018780" cy="4997450"/>
            <a:chOff x="653795" y="1512569"/>
            <a:chExt cx="8018780" cy="4997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795" y="1512569"/>
              <a:ext cx="7858222" cy="48551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62372" y="4181855"/>
              <a:ext cx="3409950" cy="2327910"/>
            </a:xfrm>
            <a:custGeom>
              <a:avLst/>
              <a:gdLst/>
              <a:ahLst/>
              <a:cxnLst/>
              <a:rect l="l" t="t" r="r" b="b"/>
              <a:pathLst>
                <a:path w="3409950" h="2327909">
                  <a:moveTo>
                    <a:pt x="3409950" y="0"/>
                  </a:moveTo>
                  <a:lnTo>
                    <a:pt x="0" y="0"/>
                  </a:lnTo>
                  <a:lnTo>
                    <a:pt x="0" y="2327910"/>
                  </a:lnTo>
                  <a:lnTo>
                    <a:pt x="3409950" y="2327910"/>
                  </a:lnTo>
                  <a:lnTo>
                    <a:pt x="3409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83961" y="4038431"/>
            <a:ext cx="6682740" cy="229997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00" b="1" spc="-15" dirty="0">
                <a:solidFill>
                  <a:srgbClr val="004099"/>
                </a:solidFill>
                <a:latin typeface="Arial"/>
                <a:cs typeface="Arial"/>
              </a:rPr>
              <a:t>Babbage’s</a:t>
            </a:r>
            <a:r>
              <a:rPr sz="2000" b="1" spc="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4099"/>
                </a:solidFill>
                <a:latin typeface="Arial"/>
                <a:cs typeface="Arial"/>
              </a:rPr>
              <a:t>Difference</a:t>
            </a:r>
            <a:r>
              <a:rPr sz="2000" b="1" spc="-5" dirty="0">
                <a:solidFill>
                  <a:srgbClr val="004099"/>
                </a:solidFill>
                <a:latin typeface="Arial"/>
                <a:cs typeface="Arial"/>
              </a:rPr>
              <a:t> Engine</a:t>
            </a:r>
            <a:endParaRPr sz="20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1205"/>
              </a:spcBef>
              <a:buSzPct val="94444"/>
              <a:buFont typeface="Wingdings"/>
              <a:buChar char=""/>
              <a:tabLst>
                <a:tab pos="18415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25,000</a:t>
            </a:r>
            <a:r>
              <a:rPr sz="1800" b="1" spc="-2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parts.</a:t>
            </a:r>
            <a:endParaRPr sz="1800">
              <a:latin typeface="Arial"/>
              <a:cs typeface="Arial"/>
            </a:endParaRPr>
          </a:p>
          <a:p>
            <a:pPr marL="184150" indent="-172085">
              <a:lnSpc>
                <a:spcPts val="2150"/>
              </a:lnSpc>
              <a:spcBef>
                <a:spcPts val="20"/>
              </a:spcBef>
              <a:buSzPct val="94444"/>
              <a:buFont typeface="Wingdings"/>
              <a:buChar char=""/>
              <a:tabLst>
                <a:tab pos="184785" algn="l"/>
              </a:tabLst>
            </a:pP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Cost:</a:t>
            </a:r>
            <a:r>
              <a:rPr sz="1800" b="1" spc="-9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Malgun Gothic"/>
                <a:cs typeface="Malgun Gothic"/>
              </a:rPr>
              <a:t>￡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17,500</a:t>
            </a:r>
            <a:endParaRPr sz="1800">
              <a:latin typeface="Arial"/>
              <a:cs typeface="Arial"/>
            </a:endParaRPr>
          </a:p>
          <a:p>
            <a:pPr marL="184150" indent="-171450">
              <a:lnSpc>
                <a:spcPts val="2150"/>
              </a:lnSpc>
              <a:buSzPct val="94444"/>
              <a:buFont typeface="Wingdings"/>
              <a:buChar char=""/>
              <a:tabLst>
                <a:tab pos="18415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Weight:</a:t>
            </a:r>
            <a:r>
              <a:rPr sz="1800" b="1" spc="-5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6</a:t>
            </a:r>
            <a:r>
              <a:rPr sz="1800" b="1" spc="-5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tons</a:t>
            </a:r>
            <a:endParaRPr sz="1800">
              <a:latin typeface="Arial"/>
              <a:cs typeface="Arial"/>
            </a:endParaRPr>
          </a:p>
          <a:p>
            <a:pPr marL="12700" marR="343535">
              <a:lnSpc>
                <a:spcPct val="100000"/>
              </a:lnSpc>
              <a:buSzPct val="94444"/>
              <a:buFont typeface="Wingdings"/>
              <a:buChar char=""/>
              <a:tabLst>
                <a:tab pos="18415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1/7</a:t>
            </a:r>
            <a:r>
              <a:rPr sz="1800" b="1" spc="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completed,</a:t>
            </a:r>
            <a:r>
              <a:rPr sz="1800" b="1" spc="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operated</a:t>
            </a:r>
            <a:r>
              <a:rPr sz="1800" b="1" spc="1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on</a:t>
            </a:r>
            <a:r>
              <a:rPr sz="1800" b="1" spc="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6-digit</a:t>
            </a:r>
            <a:r>
              <a:rPr sz="1800" b="1" spc="1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numbers</a:t>
            </a:r>
            <a:r>
              <a:rPr sz="1800" b="1" spc="1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and</a:t>
            </a:r>
            <a:r>
              <a:rPr sz="1800" b="1" spc="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second- </a:t>
            </a:r>
            <a:r>
              <a:rPr sz="1800" b="1" spc="-484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order differences.</a:t>
            </a:r>
            <a:endParaRPr sz="18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buSzPct val="94444"/>
              <a:buFont typeface="Wingdings"/>
              <a:buChar char=""/>
              <a:tabLst>
                <a:tab pos="184150" algn="l"/>
              </a:tabLst>
            </a:pP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Cannot</a:t>
            </a:r>
            <a:r>
              <a:rPr sz="1800" b="1" spc="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perform</a:t>
            </a:r>
            <a:r>
              <a:rPr sz="1800" b="1" spc="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a</a:t>
            </a:r>
            <a:r>
              <a:rPr sz="1800" b="1" spc="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conditional</a:t>
            </a:r>
            <a:r>
              <a:rPr sz="1800" b="1" spc="1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branch</a:t>
            </a:r>
            <a:r>
              <a:rPr sz="1800" b="1" spc="1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–</a:t>
            </a:r>
            <a:r>
              <a:rPr sz="1800" b="1" spc="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b="1" u="sng" spc="-5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  <a:latin typeface="Arial"/>
                <a:cs typeface="Arial"/>
              </a:rPr>
              <a:t>NOT</a:t>
            </a:r>
            <a:r>
              <a:rPr sz="1800" b="1" u="sng" spc="10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25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  <a:latin typeface="Arial"/>
                <a:cs typeface="Arial"/>
              </a:rPr>
              <a:t>Turing</a:t>
            </a:r>
            <a:r>
              <a:rPr sz="1800" b="1" u="sng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5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  <a:latin typeface="Arial"/>
                <a:cs typeface="Arial"/>
              </a:rPr>
              <a:t>Machine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0" y="480695"/>
            <a:ext cx="7214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First</a:t>
            </a:r>
            <a:r>
              <a:rPr spc="10" dirty="0"/>
              <a:t> </a:t>
            </a:r>
            <a:r>
              <a:rPr spc="-5" dirty="0"/>
              <a:t>Digital</a:t>
            </a:r>
            <a:r>
              <a:rPr spc="10" dirty="0"/>
              <a:t> </a:t>
            </a:r>
            <a:r>
              <a:rPr spc="-5" dirty="0"/>
              <a:t>Computer</a:t>
            </a:r>
            <a:r>
              <a:rPr spc="10" dirty="0"/>
              <a:t> </a:t>
            </a:r>
            <a:r>
              <a:rPr spc="-5" dirty="0"/>
              <a:t>(1941)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755" y="1354074"/>
            <a:ext cx="5902452" cy="44279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32168" y="1434677"/>
            <a:ext cx="4006850" cy="27647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00" b="1" spc="-5" dirty="0">
                <a:solidFill>
                  <a:srgbClr val="004099"/>
                </a:solidFill>
                <a:latin typeface="Arial"/>
                <a:cs typeface="Arial"/>
              </a:rPr>
              <a:t>Zuse</a:t>
            </a:r>
            <a:r>
              <a:rPr sz="2000" b="1" spc="-3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4099"/>
                </a:solidFill>
                <a:latin typeface="Arial"/>
                <a:cs typeface="Arial"/>
              </a:rPr>
              <a:t>Z3</a:t>
            </a:r>
            <a:endParaRPr sz="20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1205"/>
              </a:spcBef>
              <a:buSzPct val="94444"/>
              <a:buFont typeface="Wingdings"/>
              <a:buChar char=""/>
              <a:tabLst>
                <a:tab pos="18415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2,000</a:t>
            </a:r>
            <a:r>
              <a:rPr sz="1800" b="1" spc="-3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relays</a:t>
            </a:r>
            <a:endParaRPr sz="18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300"/>
              </a:spcBef>
              <a:buSzPct val="94444"/>
              <a:buFont typeface="Wingdings"/>
              <a:buChar char=""/>
              <a:tabLst>
                <a:tab pos="18415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22-bit</a:t>
            </a:r>
            <a:r>
              <a:rPr sz="1800" b="1" spc="-3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word</a:t>
            </a:r>
            <a:r>
              <a:rPr sz="1800" b="1" spc="-2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length</a:t>
            </a:r>
            <a:endParaRPr sz="18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300"/>
              </a:spcBef>
              <a:buSzPct val="94444"/>
              <a:buFont typeface="Wingdings"/>
              <a:buChar char=""/>
              <a:tabLst>
                <a:tab pos="18415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5-10</a:t>
            </a:r>
            <a:r>
              <a:rPr sz="1800" b="1" spc="-4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Hz</a:t>
            </a:r>
            <a:endParaRPr sz="18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300"/>
              </a:spcBef>
              <a:buSzPct val="94444"/>
              <a:buFont typeface="Wingdings"/>
              <a:buChar char=""/>
              <a:tabLst>
                <a:tab pos="18415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Not</a:t>
            </a:r>
            <a:r>
              <a:rPr sz="18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fully electronic</a:t>
            </a:r>
            <a:endParaRPr sz="18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300"/>
              </a:spcBef>
              <a:buSzPct val="94444"/>
              <a:buFont typeface="Wingdings"/>
              <a:buChar char=""/>
              <a:tabLst>
                <a:tab pos="18415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No</a:t>
            </a:r>
            <a:r>
              <a:rPr sz="1800" b="1" spc="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conditional</a:t>
            </a:r>
            <a:r>
              <a:rPr sz="1800" b="1" spc="2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branch</a:t>
            </a:r>
            <a:r>
              <a:rPr sz="1800" b="1" spc="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instruction*.</a:t>
            </a:r>
            <a:endParaRPr sz="1800">
              <a:latin typeface="Arial"/>
              <a:cs typeface="Arial"/>
            </a:endParaRPr>
          </a:p>
          <a:p>
            <a:pPr marL="184150" indent="-172085">
              <a:lnSpc>
                <a:spcPct val="100000"/>
              </a:lnSpc>
              <a:spcBef>
                <a:spcPts val="300"/>
              </a:spcBef>
              <a:buSzPct val="94444"/>
              <a:buFont typeface="Wingdings"/>
              <a:buChar char=""/>
              <a:tabLst>
                <a:tab pos="184785" algn="l"/>
              </a:tabLst>
            </a:pPr>
            <a:r>
              <a:rPr sz="1800" b="1" spc="-15" dirty="0">
                <a:solidFill>
                  <a:srgbClr val="007333"/>
                </a:solidFill>
                <a:latin typeface="Arial"/>
                <a:cs typeface="Arial"/>
              </a:rPr>
              <a:t>Practically,</a:t>
            </a:r>
            <a:r>
              <a:rPr sz="1800" b="1" spc="-20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7333"/>
                </a:solidFill>
                <a:latin typeface="Arial"/>
                <a:cs typeface="Arial"/>
              </a:rPr>
              <a:t>Z3 is</a:t>
            </a: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 not</a:t>
            </a:r>
            <a:r>
              <a:rPr sz="1800" b="1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equivalent</a:t>
            </a:r>
            <a:r>
              <a:rPr sz="1800" b="1" dirty="0">
                <a:solidFill>
                  <a:srgbClr val="007333"/>
                </a:solidFill>
                <a:latin typeface="Arial"/>
                <a:cs typeface="Arial"/>
              </a:rPr>
              <a:t> to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modern</a:t>
            </a:r>
            <a:r>
              <a:rPr sz="1800" b="1" spc="-15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computers.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8974" y="5806694"/>
            <a:ext cx="4787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4099"/>
                </a:solidFill>
                <a:latin typeface="Arial"/>
                <a:cs typeface="Arial"/>
              </a:rPr>
              <a:t>Device:</a:t>
            </a:r>
            <a:r>
              <a:rPr sz="2400" b="1" spc="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Electro-mechanical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relay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457200"/>
            <a:ext cx="4970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Vacuum</a:t>
            </a:r>
            <a:r>
              <a:rPr spc="-20" dirty="0"/>
              <a:t> </a:t>
            </a:r>
            <a:r>
              <a:rPr spc="-70" dirty="0"/>
              <a:t>Tube</a:t>
            </a:r>
            <a:r>
              <a:rPr spc="-15" dirty="0"/>
              <a:t> </a:t>
            </a:r>
            <a:r>
              <a:rPr spc="-5" dirty="0"/>
              <a:t>&amp;</a:t>
            </a:r>
            <a:r>
              <a:rPr spc="-20" dirty="0"/>
              <a:t> </a:t>
            </a:r>
            <a:r>
              <a:rPr spc="-5" dirty="0"/>
              <a:t>ENIAC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9109" y="1498853"/>
            <a:ext cx="8959215" cy="4469130"/>
            <a:chOff x="499109" y="1498853"/>
            <a:chExt cx="8959215" cy="4469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109" y="1498853"/>
              <a:ext cx="5848350" cy="44691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2512" y="1498853"/>
              <a:ext cx="3075432" cy="28026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436105" y="4370832"/>
            <a:ext cx="417004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323850" algn="l"/>
              </a:tabLst>
            </a:pP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17468</a:t>
            </a:r>
            <a:r>
              <a:rPr sz="1800" b="1" spc="-1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vacuum</a:t>
            </a:r>
            <a:r>
              <a:rPr sz="1800" b="1" spc="-1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tubes, 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7200</a:t>
            </a:r>
            <a:r>
              <a:rPr sz="18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diodes,</a:t>
            </a:r>
            <a:endParaRPr sz="180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1500</a:t>
            </a:r>
            <a:r>
              <a:rPr sz="1800" b="1" spc="-3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relay</a:t>
            </a:r>
            <a:endParaRPr sz="1800">
              <a:latin typeface="Arial"/>
              <a:cs typeface="Arial"/>
            </a:endParaRPr>
          </a:p>
          <a:p>
            <a:pPr marL="323850" indent="-285750">
              <a:lnSpc>
                <a:spcPct val="100000"/>
              </a:lnSpc>
              <a:buFont typeface="Wingdings"/>
              <a:buChar char=""/>
              <a:tabLst>
                <a:tab pos="32385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5000</a:t>
            </a:r>
            <a:r>
              <a:rPr sz="18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+/- op/s, 385</a:t>
            </a:r>
            <a:r>
              <a:rPr sz="1800" b="1" spc="-1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* op/s</a:t>
            </a:r>
            <a:endParaRPr sz="1800">
              <a:latin typeface="Arial"/>
              <a:cs typeface="Arial"/>
            </a:endParaRPr>
          </a:p>
          <a:p>
            <a:pPr marL="323850" marR="30480" indent="-285750">
              <a:lnSpc>
                <a:spcPct val="100000"/>
              </a:lnSpc>
              <a:buFont typeface="Wingdings"/>
              <a:buChar char=""/>
              <a:tabLst>
                <a:tab pos="32385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2.4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m </a:t>
            </a:r>
            <a:r>
              <a:rPr sz="1800" b="1" spc="-5" dirty="0">
                <a:solidFill>
                  <a:srgbClr val="004099"/>
                </a:solidFill>
                <a:latin typeface="Symbol"/>
                <a:cs typeface="Symbol"/>
              </a:rPr>
              <a:t></a:t>
            </a:r>
            <a:r>
              <a:rPr sz="1800" b="1" spc="55" dirty="0">
                <a:solidFill>
                  <a:srgbClr val="00409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0.9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m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Symbol"/>
                <a:cs typeface="Symbol"/>
              </a:rPr>
              <a:t></a:t>
            </a:r>
            <a:r>
              <a:rPr sz="1800" b="1" spc="50" dirty="0">
                <a:solidFill>
                  <a:srgbClr val="00409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30</a:t>
            </a:r>
            <a:r>
              <a:rPr sz="1800" b="1" spc="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m,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area size: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167 </a:t>
            </a:r>
            <a:r>
              <a:rPr sz="1800" b="1" spc="-484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m</a:t>
            </a:r>
            <a:r>
              <a:rPr sz="1800" b="1" spc="-7" baseline="25462" dirty="0">
                <a:solidFill>
                  <a:srgbClr val="004099"/>
                </a:solidFill>
                <a:latin typeface="Arial"/>
                <a:cs typeface="Arial"/>
              </a:rPr>
              <a:t>2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, weight: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27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t,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Power: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150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KW</a:t>
            </a:r>
            <a:endParaRPr sz="1800">
              <a:latin typeface="Arial"/>
              <a:cs typeface="Arial"/>
            </a:endParaRPr>
          </a:p>
          <a:p>
            <a:pPr marL="323850" indent="-285750">
              <a:lnSpc>
                <a:spcPct val="100000"/>
              </a:lnSpc>
              <a:buFont typeface="Wingdings"/>
              <a:buChar char=""/>
              <a:tabLst>
                <a:tab pos="323850" algn="l"/>
              </a:tabLst>
            </a:pP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Longest</a:t>
            </a:r>
            <a:r>
              <a:rPr sz="1800" b="1" spc="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099"/>
                </a:solidFill>
                <a:latin typeface="Arial"/>
                <a:cs typeface="Arial"/>
              </a:rPr>
              <a:t>Operation</a:t>
            </a:r>
            <a:r>
              <a:rPr sz="18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4099"/>
                </a:solidFill>
                <a:latin typeface="Arial"/>
                <a:cs typeface="Arial"/>
              </a:rPr>
              <a:t>Time:</a:t>
            </a:r>
            <a:r>
              <a:rPr sz="1800" b="1" spc="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FF0000"/>
                </a:solidFill>
                <a:latin typeface="Arial"/>
                <a:cs typeface="Arial"/>
              </a:rPr>
              <a:t>116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FF0000"/>
                </a:solidFill>
                <a:latin typeface="Arial"/>
                <a:cs typeface="Arial"/>
              </a:rPr>
              <a:t>hr</a:t>
            </a:r>
            <a:r>
              <a:rPr sz="1800" b="1" spc="-40" dirty="0">
                <a:solidFill>
                  <a:srgbClr val="004099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361696"/>
            <a:ext cx="6071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 </a:t>
            </a:r>
            <a:r>
              <a:rPr dirty="0"/>
              <a:t>Point</a:t>
            </a:r>
            <a:r>
              <a:rPr spc="-5" dirty="0"/>
              <a:t> Contact</a:t>
            </a:r>
            <a:r>
              <a:rPr dirty="0"/>
              <a:t> </a:t>
            </a:r>
            <a:r>
              <a:rPr spc="-25" dirty="0"/>
              <a:t>Transistor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57477" y="1210817"/>
            <a:ext cx="9144000" cy="5240655"/>
            <a:chOff x="1157477" y="1210817"/>
            <a:chExt cx="9144000" cy="5240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6250" y="1210817"/>
              <a:ext cx="6015228" cy="33893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7477" y="1210817"/>
              <a:ext cx="3121152" cy="21983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623" y="3467861"/>
              <a:ext cx="3096005" cy="29832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289296" y="1156970"/>
            <a:ext cx="155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3300"/>
                </a:solidFill>
                <a:latin typeface="Arial"/>
                <a:cs typeface="Arial"/>
              </a:rPr>
              <a:t>John</a:t>
            </a:r>
            <a:r>
              <a:rPr sz="1800" b="1" spc="-4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3300"/>
                </a:solidFill>
                <a:latin typeface="Arial"/>
                <a:cs typeface="Arial"/>
              </a:rPr>
              <a:t>Bardeen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6965" y="4076700"/>
            <a:ext cx="5783580" cy="209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8956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AF50"/>
                </a:solidFill>
                <a:latin typeface="Arial"/>
                <a:cs typeface="Arial"/>
              </a:rPr>
              <a:t>William</a:t>
            </a:r>
            <a:r>
              <a:rPr sz="1800" b="1" spc="-2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AF50"/>
                </a:solidFill>
                <a:latin typeface="Arial"/>
                <a:cs typeface="Arial"/>
              </a:rPr>
              <a:t>Shockley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5"/>
              </a:spcBef>
              <a:buFont typeface="Wingdings"/>
              <a:buChar char=""/>
              <a:tabLst>
                <a:tab pos="298450" algn="l"/>
              </a:tabLst>
            </a:pPr>
            <a:r>
              <a:rPr sz="2300" b="1" spc="-5" dirty="0">
                <a:solidFill>
                  <a:srgbClr val="004099"/>
                </a:solidFill>
                <a:latin typeface="Arial"/>
                <a:cs typeface="Arial"/>
              </a:rPr>
              <a:t>First Ge-based point-contact transistor </a:t>
            </a:r>
            <a:r>
              <a:rPr sz="23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4099"/>
                </a:solidFill>
                <a:latin typeface="Arial"/>
                <a:cs typeface="Arial"/>
              </a:rPr>
              <a:t>exhibited oscillator </a:t>
            </a:r>
            <a:r>
              <a:rPr sz="2300" b="1" spc="-20" dirty="0">
                <a:solidFill>
                  <a:srgbClr val="004099"/>
                </a:solidFill>
                <a:latin typeface="Arial"/>
                <a:cs typeface="Arial"/>
              </a:rPr>
              <a:t>behavior, </a:t>
            </a:r>
            <a:r>
              <a:rPr sz="2300" b="1" spc="-5" dirty="0">
                <a:solidFill>
                  <a:srgbClr val="004099"/>
                </a:solidFill>
                <a:latin typeface="Arial"/>
                <a:cs typeface="Arial"/>
              </a:rPr>
              <a:t>a critical </a:t>
            </a:r>
            <a:r>
              <a:rPr sz="2300" b="1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4099"/>
                </a:solidFill>
                <a:latin typeface="Arial"/>
                <a:cs typeface="Arial"/>
              </a:rPr>
              <a:t>test </a:t>
            </a:r>
            <a:r>
              <a:rPr sz="2300" b="1" dirty="0">
                <a:solidFill>
                  <a:srgbClr val="004099"/>
                </a:solidFill>
                <a:latin typeface="Arial"/>
                <a:cs typeface="Arial"/>
              </a:rPr>
              <a:t>to </a:t>
            </a:r>
            <a:r>
              <a:rPr sz="2300" b="1" spc="-5" dirty="0">
                <a:solidFill>
                  <a:srgbClr val="004099"/>
                </a:solidFill>
                <a:latin typeface="Arial"/>
                <a:cs typeface="Arial"/>
              </a:rPr>
              <a:t>prove the existence </a:t>
            </a:r>
            <a:r>
              <a:rPr sz="2300" b="1" dirty="0">
                <a:solidFill>
                  <a:srgbClr val="004099"/>
                </a:solidFill>
                <a:latin typeface="Arial"/>
                <a:cs typeface="Arial"/>
              </a:rPr>
              <a:t>of </a:t>
            </a:r>
            <a:r>
              <a:rPr sz="2300" b="1" spc="-5" dirty="0">
                <a:solidFill>
                  <a:srgbClr val="004099"/>
                </a:solidFill>
                <a:latin typeface="Arial"/>
                <a:cs typeface="Arial"/>
              </a:rPr>
              <a:t>power </a:t>
            </a:r>
            <a:r>
              <a:rPr sz="2300" b="1" dirty="0">
                <a:solidFill>
                  <a:srgbClr val="004099"/>
                </a:solidFill>
                <a:latin typeface="Arial"/>
                <a:cs typeface="Arial"/>
              </a:rPr>
              <a:t>in </a:t>
            </a:r>
            <a:r>
              <a:rPr sz="2300" b="1" spc="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4099"/>
                </a:solidFill>
                <a:latin typeface="Arial"/>
                <a:cs typeface="Arial"/>
              </a:rPr>
              <a:t>December</a:t>
            </a:r>
            <a:r>
              <a:rPr sz="23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4099"/>
                </a:solidFill>
                <a:latin typeface="Arial"/>
                <a:cs typeface="Arial"/>
              </a:rPr>
              <a:t>1947.</a:t>
            </a:r>
            <a:r>
              <a:rPr sz="2300" b="1" spc="-10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004099"/>
                </a:solidFill>
                <a:latin typeface="Arial"/>
                <a:cs typeface="Arial"/>
              </a:rPr>
              <a:t>–</a:t>
            </a:r>
            <a:r>
              <a:rPr sz="2300" b="1" spc="-95" dirty="0">
                <a:solidFill>
                  <a:srgbClr val="004099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FF0000"/>
                </a:solidFill>
                <a:latin typeface="Arial"/>
                <a:cs typeface="Arial"/>
              </a:rPr>
              <a:t>new</a:t>
            </a:r>
            <a:r>
              <a:rPr sz="23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FF0000"/>
                </a:solidFill>
                <a:latin typeface="Arial"/>
                <a:cs typeface="Arial"/>
              </a:rPr>
              <a:t>age</a:t>
            </a:r>
            <a:r>
              <a:rPr sz="23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FF0000"/>
                </a:solidFill>
                <a:latin typeface="Arial"/>
                <a:cs typeface="Arial"/>
              </a:rPr>
              <a:t>has</a:t>
            </a:r>
            <a:r>
              <a:rPr sz="23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-5" dirty="0">
                <a:solidFill>
                  <a:srgbClr val="FF0000"/>
                </a:solidFill>
                <a:latin typeface="Arial"/>
                <a:cs typeface="Arial"/>
              </a:rPr>
              <a:t>come.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3697" y="1234694"/>
            <a:ext cx="164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0000FF"/>
                </a:solidFill>
                <a:latin typeface="Arial"/>
                <a:cs typeface="Arial"/>
              </a:rPr>
              <a:t>Walter</a:t>
            </a:r>
            <a:r>
              <a:rPr sz="1800" b="1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Brattain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9902" y="398702"/>
            <a:ext cx="505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Classification</a:t>
            </a:r>
            <a:r>
              <a:rPr spc="-50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5" dirty="0"/>
              <a:t>Solids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174" y="2164842"/>
            <a:ext cx="2936321" cy="2362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45513" y="1494536"/>
            <a:ext cx="18046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0033CC"/>
                </a:solidFill>
                <a:latin typeface="Comic Sans MS"/>
                <a:cs typeface="Comic Sans MS"/>
              </a:rPr>
              <a:t>Insulator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4259" y="1500124"/>
            <a:ext cx="11398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F0000"/>
                </a:solidFill>
                <a:latin typeface="Comic Sans MS"/>
                <a:cs typeface="Comic Sans MS"/>
              </a:rPr>
              <a:t>Metal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4047" y="2551176"/>
            <a:ext cx="2665476" cy="170459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93367" y="4782820"/>
            <a:ext cx="228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CC"/>
                </a:solidFill>
                <a:latin typeface="Arial"/>
                <a:cs typeface="Arial"/>
              </a:rPr>
              <a:t>No</a:t>
            </a:r>
            <a:r>
              <a:rPr sz="1800" b="1" spc="-1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CC"/>
                </a:solidFill>
                <a:latin typeface="Arial"/>
                <a:cs typeface="Arial"/>
              </a:rPr>
              <a:t>conduction at all!</a:t>
            </a:r>
            <a:endParaRPr sz="18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1800" b="1" spc="-5" dirty="0">
                <a:solidFill>
                  <a:srgbClr val="0000CC"/>
                </a:solidFill>
                <a:latin typeface="Arial"/>
                <a:cs typeface="Arial"/>
              </a:rPr>
              <a:t>Always</a:t>
            </a:r>
            <a:r>
              <a:rPr sz="1800" b="1" spc="-3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CC"/>
                </a:solidFill>
                <a:latin typeface="Arial"/>
                <a:cs typeface="Arial"/>
              </a:rPr>
              <a:t>OFF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74102" y="4788407"/>
            <a:ext cx="316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2980" marR="5080" indent="-97091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Current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cannot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controlled </a:t>
            </a:r>
            <a:r>
              <a:rPr sz="1800" b="1" spc="-48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Always 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6541" y="2357627"/>
            <a:ext cx="2833116" cy="210693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273803" y="1494536"/>
            <a:ext cx="28568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00AF50"/>
                </a:solidFill>
                <a:latin typeface="Comic Sans MS"/>
                <a:cs typeface="Comic Sans MS"/>
              </a:rPr>
              <a:t>Semiconductor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4888" y="4684014"/>
            <a:ext cx="23761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  <a:tabLst>
                <a:tab pos="850265" algn="l"/>
              </a:tabLst>
            </a:pPr>
            <a:r>
              <a:rPr sz="1800" b="1" spc="-5" dirty="0">
                <a:solidFill>
                  <a:srgbClr val="00AF50"/>
                </a:solidFill>
                <a:latin typeface="Arial"/>
                <a:cs typeface="Arial"/>
              </a:rPr>
              <a:t>Conduction occurs </a:t>
            </a:r>
            <a:r>
              <a:rPr sz="1800" b="1" dirty="0">
                <a:solidFill>
                  <a:srgbClr val="00AF50"/>
                </a:solidFill>
                <a:latin typeface="Arial"/>
                <a:cs typeface="Arial"/>
              </a:rPr>
              <a:t>in </a:t>
            </a:r>
            <a:r>
              <a:rPr sz="1800" b="1" spc="-49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AF50"/>
                </a:solidFill>
                <a:latin typeface="Arial"/>
                <a:cs typeface="Arial"/>
              </a:rPr>
              <a:t>certain conditions </a:t>
            </a:r>
            <a:r>
              <a:rPr sz="1800" b="1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CC"/>
                </a:solidFill>
                <a:latin typeface="Arial"/>
                <a:cs typeface="Arial"/>
              </a:rPr>
              <a:t>OFF	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6702" y="5348478"/>
            <a:ext cx="381000" cy="105410"/>
          </a:xfrm>
          <a:custGeom>
            <a:avLst/>
            <a:gdLst/>
            <a:ahLst/>
            <a:cxnLst/>
            <a:rect l="l" t="t" r="r" b="b"/>
            <a:pathLst>
              <a:path w="381000" h="105410">
                <a:moveTo>
                  <a:pt x="105156" y="0"/>
                </a:moveTo>
                <a:lnTo>
                  <a:pt x="0" y="52578"/>
                </a:lnTo>
                <a:lnTo>
                  <a:pt x="105156" y="105156"/>
                </a:lnTo>
                <a:lnTo>
                  <a:pt x="105156" y="70104"/>
                </a:lnTo>
                <a:lnTo>
                  <a:pt x="87630" y="70104"/>
                </a:lnTo>
                <a:lnTo>
                  <a:pt x="87630" y="35052"/>
                </a:lnTo>
                <a:lnTo>
                  <a:pt x="105156" y="35052"/>
                </a:lnTo>
                <a:lnTo>
                  <a:pt x="105156" y="0"/>
                </a:lnTo>
                <a:close/>
              </a:path>
              <a:path w="381000" h="105410">
                <a:moveTo>
                  <a:pt x="275844" y="0"/>
                </a:moveTo>
                <a:lnTo>
                  <a:pt x="275844" y="105156"/>
                </a:lnTo>
                <a:lnTo>
                  <a:pt x="345948" y="70104"/>
                </a:lnTo>
                <a:lnTo>
                  <a:pt x="293370" y="70104"/>
                </a:lnTo>
                <a:lnTo>
                  <a:pt x="293370" y="35052"/>
                </a:lnTo>
                <a:lnTo>
                  <a:pt x="345948" y="35052"/>
                </a:lnTo>
                <a:lnTo>
                  <a:pt x="275844" y="0"/>
                </a:lnTo>
                <a:close/>
              </a:path>
              <a:path w="381000" h="105410">
                <a:moveTo>
                  <a:pt x="105156" y="35052"/>
                </a:moveTo>
                <a:lnTo>
                  <a:pt x="87630" y="35052"/>
                </a:lnTo>
                <a:lnTo>
                  <a:pt x="87630" y="70104"/>
                </a:lnTo>
                <a:lnTo>
                  <a:pt x="105156" y="70104"/>
                </a:lnTo>
                <a:lnTo>
                  <a:pt x="105156" y="35052"/>
                </a:lnTo>
                <a:close/>
              </a:path>
              <a:path w="381000" h="105410">
                <a:moveTo>
                  <a:pt x="275844" y="35052"/>
                </a:moveTo>
                <a:lnTo>
                  <a:pt x="105156" y="35052"/>
                </a:lnTo>
                <a:lnTo>
                  <a:pt x="105156" y="70104"/>
                </a:lnTo>
                <a:lnTo>
                  <a:pt x="275844" y="70104"/>
                </a:lnTo>
                <a:lnTo>
                  <a:pt x="275844" y="35052"/>
                </a:lnTo>
                <a:close/>
              </a:path>
              <a:path w="381000" h="105410">
                <a:moveTo>
                  <a:pt x="345948" y="35052"/>
                </a:moveTo>
                <a:lnTo>
                  <a:pt x="293370" y="35052"/>
                </a:lnTo>
                <a:lnTo>
                  <a:pt x="293370" y="70104"/>
                </a:lnTo>
                <a:lnTo>
                  <a:pt x="345948" y="70104"/>
                </a:lnTo>
                <a:lnTo>
                  <a:pt x="381000" y="52578"/>
                </a:lnTo>
                <a:lnTo>
                  <a:pt x="345948" y="3505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593</Words>
  <Application>Microsoft Office PowerPoint</Application>
  <PresentationFormat>宽屏</PresentationFormat>
  <Paragraphs>133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Malgun Gothic</vt:lpstr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PowerPoint 演示文稿</vt:lpstr>
      <vt:lpstr>Impact of Electronics</vt:lpstr>
      <vt:lpstr>Everything Starts with Switch</vt:lpstr>
      <vt:lpstr>Switch Examples</vt:lpstr>
      <vt:lpstr>The First Computer (1832)</vt:lpstr>
      <vt:lpstr>The First Digital Computer (1941)</vt:lpstr>
      <vt:lpstr>Vacuum Tube &amp; ENIAC</vt:lpstr>
      <vt:lpstr>Ge Point Contact Transistor</vt:lpstr>
      <vt:lpstr>Classification of Solids</vt:lpstr>
      <vt:lpstr>The Chosen One - Silicon</vt:lpstr>
      <vt:lpstr>The Chosen One - Silicon</vt:lpstr>
      <vt:lpstr>Electrons and Holes</vt:lpstr>
      <vt:lpstr>Dope the Silicon Wafer</vt:lpstr>
      <vt:lpstr>n-type Si vs. p-type Si</vt:lpstr>
      <vt:lpstr>Two Terminal Electronic Switch - Diode</vt:lpstr>
      <vt:lpstr>The Final Winner - MOSFET</vt:lpstr>
      <vt:lpstr>The Final Winner - MOSFET</vt:lpstr>
      <vt:lpstr>Evolution of the Transistor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shen minghua</cp:lastModifiedBy>
  <cp:revision>5</cp:revision>
  <dcterms:created xsi:type="dcterms:W3CDTF">2022-12-09T07:55:05Z</dcterms:created>
  <dcterms:modified xsi:type="dcterms:W3CDTF">2023-02-22T12:31:00Z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2022-12-09T00:00:00Z</vt:filetime>
  </property>
</Properties>
</file>